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6" r:id="rId1"/>
  </p:sldMasterIdLst>
  <p:notesMasterIdLst>
    <p:notesMasterId r:id="rId28"/>
  </p:notesMasterIdLst>
  <p:handoutMasterIdLst>
    <p:handoutMasterId r:id="rId29"/>
  </p:handoutMasterIdLst>
  <p:sldIdLst>
    <p:sldId id="305" r:id="rId2"/>
    <p:sldId id="304" r:id="rId3"/>
    <p:sldId id="275" r:id="rId4"/>
    <p:sldId id="257" r:id="rId5"/>
    <p:sldId id="258" r:id="rId6"/>
    <p:sldId id="309" r:id="rId7"/>
    <p:sldId id="310" r:id="rId8"/>
    <p:sldId id="264" r:id="rId9"/>
    <p:sldId id="260" r:id="rId10"/>
    <p:sldId id="261" r:id="rId11"/>
    <p:sldId id="269" r:id="rId12"/>
    <p:sldId id="270" r:id="rId13"/>
    <p:sldId id="271" r:id="rId14"/>
    <p:sldId id="272" r:id="rId15"/>
    <p:sldId id="277" r:id="rId16"/>
    <p:sldId id="311" r:id="rId17"/>
    <p:sldId id="312" r:id="rId18"/>
    <p:sldId id="262" r:id="rId19"/>
    <p:sldId id="265" r:id="rId20"/>
    <p:sldId id="286" r:id="rId21"/>
    <p:sldId id="287" r:id="rId22"/>
    <p:sldId id="307" r:id="rId23"/>
    <p:sldId id="267" r:id="rId24"/>
    <p:sldId id="276" r:id="rId25"/>
    <p:sldId id="306" r:id="rId26"/>
    <p:sldId id="308" r:id="rId2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ヒラギノ角ゴ Pro W3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ヒラギノ角ゴ Pro W3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ヒラギノ角ゴ Pro W3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ヒラギノ角ゴ Pro W3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ヒラギノ角ゴ Pro W3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Source Sans Pro" charset="0"/>
        <a:ea typeface="ヒラギノ角ゴ Pro W3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Source Sans Pro" charset="0"/>
        <a:ea typeface="ヒラギノ角ゴ Pro W3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Source Sans Pro" charset="0"/>
        <a:ea typeface="ヒラギノ角ゴ Pro W3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Source Sans Pro" charset="0"/>
        <a:ea typeface="ヒラギノ角ゴ Pro W3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67DDF111-4F90-5049-BCC2-2821991AB353}">
          <p14:sldIdLst>
            <p14:sldId id="305"/>
          </p14:sldIdLst>
        </p14:section>
        <p14:section name="Sección sin título" id="{53EB5DE9-A653-9544-B6B9-CF3B99386F43}">
          <p14:sldIdLst>
            <p14:sldId id="304"/>
            <p14:sldId id="275"/>
            <p14:sldId id="257"/>
            <p14:sldId id="258"/>
            <p14:sldId id="309"/>
            <p14:sldId id="310"/>
            <p14:sldId id="264"/>
            <p14:sldId id="260"/>
            <p14:sldId id="261"/>
            <p14:sldId id="269"/>
            <p14:sldId id="270"/>
            <p14:sldId id="271"/>
            <p14:sldId id="272"/>
            <p14:sldId id="277"/>
            <p14:sldId id="311"/>
            <p14:sldId id="312"/>
            <p14:sldId id="262"/>
            <p14:sldId id="265"/>
            <p14:sldId id="286"/>
            <p14:sldId id="287"/>
            <p14:sldId id="307"/>
            <p14:sldId id="267"/>
            <p14:sldId id="276"/>
            <p14:sldId id="306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 invitado" initials="Ui" lastIdx="3" clrIdx="0">
    <p:extLst>
      <p:ext uri="{19B8F6BF-5375-455C-9EA6-DF929625EA0E}">
        <p15:presenceInfo xmlns:p15="http://schemas.microsoft.com/office/powerpoint/2012/main" userId="S::urn:spo:anon#82a7f231cbe7201a43a6dc2dc3a14b8fa9179d3d98089b1820f437217b267f8a::" providerId="AD"/>
      </p:ext>
    </p:extLst>
  </p:cmAuthor>
  <p:cmAuthor id="2" name="Buitrago Bejarano, Roberto Jose" initials="BBRJ" lastIdx="1" clrIdx="1">
    <p:extLst>
      <p:ext uri="{19B8F6BF-5375-455C-9EA6-DF929625EA0E}">
        <p15:presenceInfo xmlns:p15="http://schemas.microsoft.com/office/powerpoint/2012/main" userId="S-1-5-21-1715567821-1645522239-725345543-5327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600"/>
    <a:srgbClr val="005493"/>
    <a:srgbClr val="2D8DA0"/>
    <a:srgbClr val="63D3E9"/>
    <a:srgbClr val="7D8287"/>
    <a:srgbClr val="14CAF5"/>
    <a:srgbClr val="76D6FF"/>
    <a:srgbClr val="003865"/>
    <a:srgbClr val="830051"/>
    <a:srgbClr val="8C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416" autoAdjust="0"/>
  </p:normalViewPr>
  <p:slideViewPr>
    <p:cSldViewPr snapToGrid="0">
      <p:cViewPr varScale="1">
        <p:scale>
          <a:sx n="115" d="100"/>
          <a:sy n="115" d="100"/>
        </p:scale>
        <p:origin x="68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7" d="100"/>
        <a:sy n="47" d="100"/>
      </p:scale>
      <p:origin x="0" y="-1296"/>
    </p:cViewPr>
  </p:sorterViewPr>
  <p:notesViewPr>
    <p:cSldViewPr snapToGrid="0">
      <p:cViewPr>
        <p:scale>
          <a:sx n="24" d="100"/>
          <a:sy n="24" d="100"/>
        </p:scale>
        <p:origin x="3528" y="10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ario invitado" userId="S::urn:spo:anon#82a7f231cbe7201a43a6dc2dc3a14b8fa9179d3d98089b1820f437217b267f8a::" providerId="AD" clId="Web-{F428AE27-BB5C-865D-B4BF-68410C0AF4E1}"/>
    <pc:docChg chg="">
      <pc:chgData name="Usuario invitado" userId="S::urn:spo:anon#82a7f231cbe7201a43a6dc2dc3a14b8fa9179d3d98089b1820f437217b267f8a::" providerId="AD" clId="Web-{F428AE27-BB5C-865D-B4BF-68410C0AF4E1}" dt="2019-07-24T22:31:32.884" v="2"/>
      <pc:docMkLst>
        <pc:docMk/>
      </pc:docMkLst>
      <pc:sldChg chg="addCm">
        <pc:chgData name="Usuario invitado" userId="S::urn:spo:anon#82a7f231cbe7201a43a6dc2dc3a14b8fa9179d3d98089b1820f437217b267f8a::" providerId="AD" clId="Web-{F428AE27-BB5C-865D-B4BF-68410C0AF4E1}" dt="2019-07-24T22:23:08.428" v="1"/>
        <pc:sldMkLst>
          <pc:docMk/>
          <pc:sldMk cId="1423161100" sldId="260"/>
        </pc:sldMkLst>
      </pc:sldChg>
      <pc:sldChg chg="addCm">
        <pc:chgData name="Usuario invitado" userId="S::urn:spo:anon#82a7f231cbe7201a43a6dc2dc3a14b8fa9179d3d98089b1820f437217b267f8a::" providerId="AD" clId="Web-{F428AE27-BB5C-865D-B4BF-68410C0AF4E1}" dt="2019-07-24T22:09:25.038" v="0"/>
        <pc:sldMkLst>
          <pc:docMk/>
          <pc:sldMk cId="2238412351" sldId="275"/>
        </pc:sldMkLst>
      </pc:sldChg>
      <pc:sldChg chg="addCm">
        <pc:chgData name="Usuario invitado" userId="S::urn:spo:anon#82a7f231cbe7201a43a6dc2dc3a14b8fa9179d3d98089b1820f437217b267f8a::" providerId="AD" clId="Web-{F428AE27-BB5C-865D-B4BF-68410C0AF4E1}" dt="2019-07-24T22:31:32.884" v="2"/>
        <pc:sldMkLst>
          <pc:docMk/>
          <pc:sldMk cId="2524443581" sldId="309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4T15:09:25.038" idx="1">
    <p:pos x="10" y="10"/>
    <p:text>seria bueno que estos objetivos se desarollaran en el curso de la presentacion como por ej: hay criterios de elejibilidada de los pacientes candidatos a RP?
todo el mundo puedo hacerlo?
hay diferencias segun la patologia como lomencionan adelante para definr la rehab?
es la mismapara todos los pacientes?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4T15:23:08.428" idx="2">
    <p:pos x="10" y="10"/>
    <p:text>cul personal de la salud puede prescribir la rehab? hay algun formato de solicitu como lo tiene el oxigeno? las especificaciones de estos daros son importantes debido a los participantes del curso
</p:text>
    <p:extLst>
      <p:ext uri="{C676402C-5697-4E1C-873F-D02D1690AC5C}">
        <p15:threadingInfo xmlns:p15="http://schemas.microsoft.com/office/powerpoint/2012/main" timeZoneBias="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09AAAF-8FC0-41A1-A0C7-53481DE6C88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5DCBDFFD-9712-4F6C-BFD0-71C11BDE90EB}">
      <dgm:prSet phldrT="[Texto]"/>
      <dgm:spPr/>
      <dgm:t>
        <a:bodyPr/>
        <a:lstStyle/>
        <a:p>
          <a:pPr>
            <a:buFont typeface="+mj-lt"/>
            <a:buAutoNum type="arabicPeriod"/>
          </a:pPr>
          <a:r>
            <a:rPr lang="es-CO" dirty="0"/>
            <a:t>Intervención integral </a:t>
          </a:r>
        </a:p>
      </dgm:t>
    </dgm:pt>
    <dgm:pt modelId="{2D7C49AA-F905-4AAA-805C-7FE313B3C158}" type="parTrans" cxnId="{BCAAFB38-05A9-47EB-B422-924DBACE63D9}">
      <dgm:prSet/>
      <dgm:spPr/>
      <dgm:t>
        <a:bodyPr/>
        <a:lstStyle/>
        <a:p>
          <a:endParaRPr lang="es-CO"/>
        </a:p>
      </dgm:t>
    </dgm:pt>
    <dgm:pt modelId="{AABBF589-9257-4A5E-A05B-D850298BED0D}" type="sibTrans" cxnId="{BCAAFB38-05A9-47EB-B422-924DBACE63D9}">
      <dgm:prSet/>
      <dgm:spPr/>
      <dgm:t>
        <a:bodyPr/>
        <a:lstStyle/>
        <a:p>
          <a:endParaRPr lang="es-CO"/>
        </a:p>
      </dgm:t>
    </dgm:pt>
    <dgm:pt modelId="{F182A028-1E5E-4E46-A29B-471C8C268CB3}">
      <dgm:prSet phldrT="[Texto]"/>
      <dgm:spPr/>
      <dgm:t>
        <a:bodyPr/>
        <a:lstStyle/>
        <a:p>
          <a:pPr>
            <a:buFont typeface="+mj-lt"/>
            <a:buAutoNum type="arabicPeriod"/>
          </a:pPr>
          <a:r>
            <a:rPr lang="es-CO" dirty="0"/>
            <a:t>Basada en una evaluación exhaustiva de la paciente </a:t>
          </a:r>
        </a:p>
      </dgm:t>
    </dgm:pt>
    <dgm:pt modelId="{79E9A9A2-9CAE-4FE6-89DE-59A356966888}" type="parTrans" cxnId="{9CE66A24-0841-4935-BEE7-099B055C41BA}">
      <dgm:prSet/>
      <dgm:spPr/>
      <dgm:t>
        <a:bodyPr/>
        <a:lstStyle/>
        <a:p>
          <a:endParaRPr lang="es-CO"/>
        </a:p>
      </dgm:t>
    </dgm:pt>
    <dgm:pt modelId="{717DC75F-2F88-4AED-9F5E-EF044FBBD518}" type="sibTrans" cxnId="{9CE66A24-0841-4935-BEE7-099B055C41BA}">
      <dgm:prSet/>
      <dgm:spPr/>
      <dgm:t>
        <a:bodyPr/>
        <a:lstStyle/>
        <a:p>
          <a:endParaRPr lang="es-CO"/>
        </a:p>
      </dgm:t>
    </dgm:pt>
    <dgm:pt modelId="{083474F6-BA1D-4E1F-80D8-26EF78E0737A}">
      <dgm:prSet phldrT="[Texto]" phldr="1"/>
      <dgm:spPr/>
      <dgm:t>
        <a:bodyPr/>
        <a:lstStyle/>
        <a:p>
          <a:endParaRPr lang="es-CO"/>
        </a:p>
      </dgm:t>
    </dgm:pt>
    <dgm:pt modelId="{AFDB6FB2-D3F6-491A-A345-5BF8572848CB}" type="parTrans" cxnId="{756E0476-473B-4163-B494-E271657F5827}">
      <dgm:prSet/>
      <dgm:spPr/>
      <dgm:t>
        <a:bodyPr/>
        <a:lstStyle/>
        <a:p>
          <a:endParaRPr lang="es-CO"/>
        </a:p>
      </dgm:t>
    </dgm:pt>
    <dgm:pt modelId="{3F718339-19E2-46D9-9C33-9CEB0D49B171}" type="sibTrans" cxnId="{756E0476-473B-4163-B494-E271657F5827}">
      <dgm:prSet/>
      <dgm:spPr/>
      <dgm:t>
        <a:bodyPr/>
        <a:lstStyle/>
        <a:p>
          <a:endParaRPr lang="es-CO"/>
        </a:p>
      </dgm:t>
    </dgm:pt>
    <dgm:pt modelId="{3A086B6B-05C6-4E24-B8B2-FA688481CFE0}">
      <dgm:prSet/>
      <dgm:spPr/>
      <dgm:t>
        <a:bodyPr/>
        <a:lstStyle/>
        <a:p>
          <a:r>
            <a:rPr lang="es-CO" dirty="0"/>
            <a:t>Incluye = entrenamiento físico, educación y cambio estilo de vida, terapia ocupacional, nutrición y psicología.</a:t>
          </a:r>
        </a:p>
      </dgm:t>
    </dgm:pt>
    <dgm:pt modelId="{4EC79E9D-69E1-415B-9231-39237F2A7F2F}" type="parTrans" cxnId="{ACF52B7A-5CCB-4ADF-9E12-1162A7DAAE54}">
      <dgm:prSet/>
      <dgm:spPr/>
      <dgm:t>
        <a:bodyPr/>
        <a:lstStyle/>
        <a:p>
          <a:endParaRPr lang="es-CO"/>
        </a:p>
      </dgm:t>
    </dgm:pt>
    <dgm:pt modelId="{2BE44D3B-FBD5-48F9-89A3-BC5C14FCBD40}" type="sibTrans" cxnId="{ACF52B7A-5CCB-4ADF-9E12-1162A7DAAE54}">
      <dgm:prSet/>
      <dgm:spPr/>
      <dgm:t>
        <a:bodyPr/>
        <a:lstStyle/>
        <a:p>
          <a:endParaRPr lang="es-CO"/>
        </a:p>
      </dgm:t>
    </dgm:pt>
    <dgm:pt modelId="{AD117F2B-D129-4443-8464-E234C58AFDC9}">
      <dgm:prSet/>
      <dgm:spPr/>
      <dgm:t>
        <a:bodyPr/>
        <a:lstStyle/>
        <a:p>
          <a:r>
            <a:rPr lang="es-CO" dirty="0"/>
            <a:t>Para mejorar el estado físico y psicológico de las personas con enfermedades respiratorias crónicas</a:t>
          </a:r>
        </a:p>
      </dgm:t>
    </dgm:pt>
    <dgm:pt modelId="{1ED9E193-FEFE-4878-A1F3-0239851E3875}" type="parTrans" cxnId="{39BB8419-7903-4866-B1BD-59CB47C984B4}">
      <dgm:prSet/>
      <dgm:spPr/>
      <dgm:t>
        <a:bodyPr/>
        <a:lstStyle/>
        <a:p>
          <a:endParaRPr lang="es-CO"/>
        </a:p>
      </dgm:t>
    </dgm:pt>
    <dgm:pt modelId="{C558A3C3-500A-4638-A292-16B1C84A0D36}" type="sibTrans" cxnId="{39BB8419-7903-4866-B1BD-59CB47C984B4}">
      <dgm:prSet/>
      <dgm:spPr/>
      <dgm:t>
        <a:bodyPr/>
        <a:lstStyle/>
        <a:p>
          <a:endParaRPr lang="es-CO"/>
        </a:p>
      </dgm:t>
    </dgm:pt>
    <dgm:pt modelId="{9EF04328-7EF1-40BA-BFB4-688A1C6A8437}">
      <dgm:prSet/>
      <dgm:spPr/>
      <dgm:t>
        <a:bodyPr/>
        <a:lstStyle/>
        <a:p>
          <a:r>
            <a:rPr lang="es-CO" dirty="0"/>
            <a:t>Promover el cumplimiento a largo plazo de conductas que mejoren la salud </a:t>
          </a:r>
        </a:p>
      </dgm:t>
    </dgm:pt>
    <dgm:pt modelId="{C7965DCE-EDD6-4C44-985F-79183C85AE38}" type="parTrans" cxnId="{2A4A8871-D4EB-4A56-B6F0-0A8ACC7E7CDC}">
      <dgm:prSet/>
      <dgm:spPr/>
      <dgm:t>
        <a:bodyPr/>
        <a:lstStyle/>
        <a:p>
          <a:endParaRPr lang="es-CO"/>
        </a:p>
      </dgm:t>
    </dgm:pt>
    <dgm:pt modelId="{09B6690E-3A01-4438-8B55-AB2FF39D3A71}" type="sibTrans" cxnId="{2A4A8871-D4EB-4A56-B6F0-0A8ACC7E7CDC}">
      <dgm:prSet/>
      <dgm:spPr/>
      <dgm:t>
        <a:bodyPr/>
        <a:lstStyle/>
        <a:p>
          <a:endParaRPr lang="es-CO"/>
        </a:p>
      </dgm:t>
    </dgm:pt>
    <dgm:pt modelId="{C399FEF6-3695-4633-846C-CE24784AA367}" type="pres">
      <dgm:prSet presAssocID="{9709AAAF-8FC0-41A1-A0C7-53481DE6C88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D99ABEA0-E829-41F5-A122-64A870F09A06}" type="pres">
      <dgm:prSet presAssocID="{9709AAAF-8FC0-41A1-A0C7-53481DE6C88B}" presName="dummyMaxCanvas" presStyleCnt="0">
        <dgm:presLayoutVars/>
      </dgm:prSet>
      <dgm:spPr/>
    </dgm:pt>
    <dgm:pt modelId="{4DA05BD7-8D47-46A4-95CA-54CE65FBEA97}" type="pres">
      <dgm:prSet presAssocID="{9709AAAF-8FC0-41A1-A0C7-53481DE6C88B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1BC1AEC-3200-49F6-9640-B6B739C35EE3}" type="pres">
      <dgm:prSet presAssocID="{9709AAAF-8FC0-41A1-A0C7-53481DE6C88B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FE89138-7A6A-40E0-B303-AD87D70E8B3B}" type="pres">
      <dgm:prSet presAssocID="{9709AAAF-8FC0-41A1-A0C7-53481DE6C88B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A2A12C1-12EC-4F4F-AD46-B7E7146037A1}" type="pres">
      <dgm:prSet presAssocID="{9709AAAF-8FC0-41A1-A0C7-53481DE6C88B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74646B9-8265-43AA-B230-EE3D000D85AC}" type="pres">
      <dgm:prSet presAssocID="{9709AAAF-8FC0-41A1-A0C7-53481DE6C88B}" presName="FiveNodes_5" presStyleLbl="node1" presStyleIdx="4" presStyleCnt="5" custLinFactNeighborY="3166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7BC1E11B-3C77-458E-A294-FEF3CAC8FCB9}" type="pres">
      <dgm:prSet presAssocID="{9709AAAF-8FC0-41A1-A0C7-53481DE6C88B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5EE46C7-D67A-4E8A-8EED-824B36A1C4BF}" type="pres">
      <dgm:prSet presAssocID="{9709AAAF-8FC0-41A1-A0C7-53481DE6C88B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08CFC51-4DBC-44E2-BE51-E6C90C36BE03}" type="pres">
      <dgm:prSet presAssocID="{9709AAAF-8FC0-41A1-A0C7-53481DE6C88B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98D04DD-EE26-4276-8F37-4EA33578106F}" type="pres">
      <dgm:prSet presAssocID="{9709AAAF-8FC0-41A1-A0C7-53481DE6C88B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69CFFC3-4445-43AE-AC2C-34C2F79CF205}" type="pres">
      <dgm:prSet presAssocID="{9709AAAF-8FC0-41A1-A0C7-53481DE6C88B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11D5C52-2C44-4660-A25C-B7840F16358A}" type="pres">
      <dgm:prSet presAssocID="{9709AAAF-8FC0-41A1-A0C7-53481DE6C88B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D4C5756-ECB2-4E25-813A-2C984B445D3A}" type="pres">
      <dgm:prSet presAssocID="{9709AAAF-8FC0-41A1-A0C7-53481DE6C88B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5A1E7D3-C0EF-47AD-B3AC-5B4C2626C857}" type="pres">
      <dgm:prSet presAssocID="{9709AAAF-8FC0-41A1-A0C7-53481DE6C88B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774089B8-96F7-4F51-9944-1DD351BB2735}" type="pres">
      <dgm:prSet presAssocID="{9709AAAF-8FC0-41A1-A0C7-53481DE6C88B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09117F2C-E331-454B-A87B-886047BA0877}" type="presOf" srcId="{F182A028-1E5E-4E46-A29B-471C8C268CB3}" destId="{911D5C52-2C44-4660-A25C-B7840F16358A}" srcOrd="1" destOrd="0" presId="urn:microsoft.com/office/officeart/2005/8/layout/vProcess5"/>
    <dgm:cxn modelId="{756E0476-473B-4163-B494-E271657F5827}" srcId="{9709AAAF-8FC0-41A1-A0C7-53481DE6C88B}" destId="{083474F6-BA1D-4E1F-80D8-26EF78E0737A}" srcOrd="5" destOrd="0" parTransId="{AFDB6FB2-D3F6-491A-A345-5BF8572848CB}" sibTransId="{3F718339-19E2-46D9-9C33-9CEB0D49B171}"/>
    <dgm:cxn modelId="{CB7289C7-EA53-4A41-9BC2-C8BA30F9C628}" type="presOf" srcId="{9EF04328-7EF1-40BA-BFB4-688A1C6A8437}" destId="{774089B8-96F7-4F51-9944-1DD351BB2735}" srcOrd="1" destOrd="0" presId="urn:microsoft.com/office/officeart/2005/8/layout/vProcess5"/>
    <dgm:cxn modelId="{0D8EBA56-052B-4A3C-AA00-E416A2E5BC99}" type="presOf" srcId="{3A086B6B-05C6-4E24-B8B2-FA688481CFE0}" destId="{2FE89138-7A6A-40E0-B303-AD87D70E8B3B}" srcOrd="0" destOrd="0" presId="urn:microsoft.com/office/officeart/2005/8/layout/vProcess5"/>
    <dgm:cxn modelId="{FCB1D642-7997-4009-907B-A861064E9E03}" type="presOf" srcId="{2BE44D3B-FBD5-48F9-89A3-BC5C14FCBD40}" destId="{808CFC51-4DBC-44E2-BE51-E6C90C36BE03}" srcOrd="0" destOrd="0" presId="urn:microsoft.com/office/officeart/2005/8/layout/vProcess5"/>
    <dgm:cxn modelId="{39BB8419-7903-4866-B1BD-59CB47C984B4}" srcId="{9709AAAF-8FC0-41A1-A0C7-53481DE6C88B}" destId="{AD117F2B-D129-4443-8464-E234C58AFDC9}" srcOrd="3" destOrd="0" parTransId="{1ED9E193-FEFE-4878-A1F3-0239851E3875}" sibTransId="{C558A3C3-500A-4638-A292-16B1C84A0D36}"/>
    <dgm:cxn modelId="{9CE66A24-0841-4935-BEE7-099B055C41BA}" srcId="{9709AAAF-8FC0-41A1-A0C7-53481DE6C88B}" destId="{F182A028-1E5E-4E46-A29B-471C8C268CB3}" srcOrd="1" destOrd="0" parTransId="{79E9A9A2-9CAE-4FE6-89DE-59A356966888}" sibTransId="{717DC75F-2F88-4AED-9F5E-EF044FBBD518}"/>
    <dgm:cxn modelId="{2A4A8871-D4EB-4A56-B6F0-0A8ACC7E7CDC}" srcId="{9709AAAF-8FC0-41A1-A0C7-53481DE6C88B}" destId="{9EF04328-7EF1-40BA-BFB4-688A1C6A8437}" srcOrd="4" destOrd="0" parTransId="{C7965DCE-EDD6-4C44-985F-79183C85AE38}" sibTransId="{09B6690E-3A01-4438-8B55-AB2FF39D3A71}"/>
    <dgm:cxn modelId="{E549818A-4B9F-46E7-8172-2A60D12A244C}" type="presOf" srcId="{9709AAAF-8FC0-41A1-A0C7-53481DE6C88B}" destId="{C399FEF6-3695-4633-846C-CE24784AA367}" srcOrd="0" destOrd="0" presId="urn:microsoft.com/office/officeart/2005/8/layout/vProcess5"/>
    <dgm:cxn modelId="{BCAAFB38-05A9-47EB-B422-924DBACE63D9}" srcId="{9709AAAF-8FC0-41A1-A0C7-53481DE6C88B}" destId="{5DCBDFFD-9712-4F6C-BFD0-71C11BDE90EB}" srcOrd="0" destOrd="0" parTransId="{2D7C49AA-F905-4AAA-805C-7FE313B3C158}" sibTransId="{AABBF589-9257-4A5E-A05B-D850298BED0D}"/>
    <dgm:cxn modelId="{650FBF77-6D57-44C7-A696-66D0B47330A4}" type="presOf" srcId="{5DCBDFFD-9712-4F6C-BFD0-71C11BDE90EB}" destId="{B69CFFC3-4445-43AE-AC2C-34C2F79CF205}" srcOrd="1" destOrd="0" presId="urn:microsoft.com/office/officeart/2005/8/layout/vProcess5"/>
    <dgm:cxn modelId="{A77940E4-5619-4E10-8179-B65D244E6C75}" type="presOf" srcId="{AD117F2B-D129-4443-8464-E234C58AFDC9}" destId="{F5A1E7D3-C0EF-47AD-B3AC-5B4C2626C857}" srcOrd="1" destOrd="0" presId="urn:microsoft.com/office/officeart/2005/8/layout/vProcess5"/>
    <dgm:cxn modelId="{102C94E4-7142-4150-88A1-7CBFA4936319}" type="presOf" srcId="{9EF04328-7EF1-40BA-BFB4-688A1C6A8437}" destId="{D74646B9-8265-43AA-B230-EE3D000D85AC}" srcOrd="0" destOrd="0" presId="urn:microsoft.com/office/officeart/2005/8/layout/vProcess5"/>
    <dgm:cxn modelId="{ACF52B7A-5CCB-4ADF-9E12-1162A7DAAE54}" srcId="{9709AAAF-8FC0-41A1-A0C7-53481DE6C88B}" destId="{3A086B6B-05C6-4E24-B8B2-FA688481CFE0}" srcOrd="2" destOrd="0" parTransId="{4EC79E9D-69E1-415B-9231-39237F2A7F2F}" sibTransId="{2BE44D3B-FBD5-48F9-89A3-BC5C14FCBD40}"/>
    <dgm:cxn modelId="{25038ED5-DA2F-419A-9495-A322035DAD43}" type="presOf" srcId="{F182A028-1E5E-4E46-A29B-471C8C268CB3}" destId="{81BC1AEC-3200-49F6-9640-B6B739C35EE3}" srcOrd="0" destOrd="0" presId="urn:microsoft.com/office/officeart/2005/8/layout/vProcess5"/>
    <dgm:cxn modelId="{8BD3E61E-81C7-4E8E-84E9-6FD55EBC1546}" type="presOf" srcId="{AD117F2B-D129-4443-8464-E234C58AFDC9}" destId="{2A2A12C1-12EC-4F4F-AD46-B7E7146037A1}" srcOrd="0" destOrd="0" presId="urn:microsoft.com/office/officeart/2005/8/layout/vProcess5"/>
    <dgm:cxn modelId="{F9D8FE23-0330-4CC8-9630-6B5E971EF463}" type="presOf" srcId="{AABBF589-9257-4A5E-A05B-D850298BED0D}" destId="{7BC1E11B-3C77-458E-A294-FEF3CAC8FCB9}" srcOrd="0" destOrd="0" presId="urn:microsoft.com/office/officeart/2005/8/layout/vProcess5"/>
    <dgm:cxn modelId="{D5D2A849-49A2-41FD-BB83-5BB08F1DE5FA}" type="presOf" srcId="{C558A3C3-500A-4638-A292-16B1C84A0D36}" destId="{298D04DD-EE26-4276-8F37-4EA33578106F}" srcOrd="0" destOrd="0" presId="urn:microsoft.com/office/officeart/2005/8/layout/vProcess5"/>
    <dgm:cxn modelId="{7249F94E-7572-4144-952D-28D1243532D7}" type="presOf" srcId="{717DC75F-2F88-4AED-9F5E-EF044FBBD518}" destId="{45EE46C7-D67A-4E8A-8EED-824B36A1C4BF}" srcOrd="0" destOrd="0" presId="urn:microsoft.com/office/officeart/2005/8/layout/vProcess5"/>
    <dgm:cxn modelId="{9D2705F5-B4FD-4D66-8C9D-8569EE50A330}" type="presOf" srcId="{5DCBDFFD-9712-4F6C-BFD0-71C11BDE90EB}" destId="{4DA05BD7-8D47-46A4-95CA-54CE65FBEA97}" srcOrd="0" destOrd="0" presId="urn:microsoft.com/office/officeart/2005/8/layout/vProcess5"/>
    <dgm:cxn modelId="{09BE045B-07D7-4373-8427-EA7A114EC2E2}" type="presOf" srcId="{3A086B6B-05C6-4E24-B8B2-FA688481CFE0}" destId="{0D4C5756-ECB2-4E25-813A-2C984B445D3A}" srcOrd="1" destOrd="0" presId="urn:microsoft.com/office/officeart/2005/8/layout/vProcess5"/>
    <dgm:cxn modelId="{6FFB6DF3-09F9-4924-9CC9-6A2A0AE5282D}" type="presParOf" srcId="{C399FEF6-3695-4633-846C-CE24784AA367}" destId="{D99ABEA0-E829-41F5-A122-64A870F09A06}" srcOrd="0" destOrd="0" presId="urn:microsoft.com/office/officeart/2005/8/layout/vProcess5"/>
    <dgm:cxn modelId="{427317EE-A69B-458A-8D5C-3F886748EE5A}" type="presParOf" srcId="{C399FEF6-3695-4633-846C-CE24784AA367}" destId="{4DA05BD7-8D47-46A4-95CA-54CE65FBEA97}" srcOrd="1" destOrd="0" presId="urn:microsoft.com/office/officeart/2005/8/layout/vProcess5"/>
    <dgm:cxn modelId="{A0E16D29-CBAC-4644-A99F-FF8DA10BE933}" type="presParOf" srcId="{C399FEF6-3695-4633-846C-CE24784AA367}" destId="{81BC1AEC-3200-49F6-9640-B6B739C35EE3}" srcOrd="2" destOrd="0" presId="urn:microsoft.com/office/officeart/2005/8/layout/vProcess5"/>
    <dgm:cxn modelId="{F879AE9A-87C8-4523-880D-51378FEA1C32}" type="presParOf" srcId="{C399FEF6-3695-4633-846C-CE24784AA367}" destId="{2FE89138-7A6A-40E0-B303-AD87D70E8B3B}" srcOrd="3" destOrd="0" presId="urn:microsoft.com/office/officeart/2005/8/layout/vProcess5"/>
    <dgm:cxn modelId="{F4298546-171D-4993-929D-A7F84DD3058C}" type="presParOf" srcId="{C399FEF6-3695-4633-846C-CE24784AA367}" destId="{2A2A12C1-12EC-4F4F-AD46-B7E7146037A1}" srcOrd="4" destOrd="0" presId="urn:microsoft.com/office/officeart/2005/8/layout/vProcess5"/>
    <dgm:cxn modelId="{211D406E-D829-4040-8430-77CFB16437CB}" type="presParOf" srcId="{C399FEF6-3695-4633-846C-CE24784AA367}" destId="{D74646B9-8265-43AA-B230-EE3D000D85AC}" srcOrd="5" destOrd="0" presId="urn:microsoft.com/office/officeart/2005/8/layout/vProcess5"/>
    <dgm:cxn modelId="{2FADEB43-60B3-4899-AE03-77E90ECB7EA1}" type="presParOf" srcId="{C399FEF6-3695-4633-846C-CE24784AA367}" destId="{7BC1E11B-3C77-458E-A294-FEF3CAC8FCB9}" srcOrd="6" destOrd="0" presId="urn:microsoft.com/office/officeart/2005/8/layout/vProcess5"/>
    <dgm:cxn modelId="{3EB3875B-78AC-419C-81C1-C5C58C365585}" type="presParOf" srcId="{C399FEF6-3695-4633-846C-CE24784AA367}" destId="{45EE46C7-D67A-4E8A-8EED-824B36A1C4BF}" srcOrd="7" destOrd="0" presId="urn:microsoft.com/office/officeart/2005/8/layout/vProcess5"/>
    <dgm:cxn modelId="{5F4FEEC7-08F0-4DD7-832A-F0D4BC730B8A}" type="presParOf" srcId="{C399FEF6-3695-4633-846C-CE24784AA367}" destId="{808CFC51-4DBC-44E2-BE51-E6C90C36BE03}" srcOrd="8" destOrd="0" presId="urn:microsoft.com/office/officeart/2005/8/layout/vProcess5"/>
    <dgm:cxn modelId="{73133861-BB71-45E1-AC02-3670C2E19179}" type="presParOf" srcId="{C399FEF6-3695-4633-846C-CE24784AA367}" destId="{298D04DD-EE26-4276-8F37-4EA33578106F}" srcOrd="9" destOrd="0" presId="urn:microsoft.com/office/officeart/2005/8/layout/vProcess5"/>
    <dgm:cxn modelId="{997CB847-E696-4980-ADB9-180964648095}" type="presParOf" srcId="{C399FEF6-3695-4633-846C-CE24784AA367}" destId="{B69CFFC3-4445-43AE-AC2C-34C2F79CF205}" srcOrd="10" destOrd="0" presId="urn:microsoft.com/office/officeart/2005/8/layout/vProcess5"/>
    <dgm:cxn modelId="{C8D611BF-EA1F-48A7-BA92-92EA009292AC}" type="presParOf" srcId="{C399FEF6-3695-4633-846C-CE24784AA367}" destId="{911D5C52-2C44-4660-A25C-B7840F16358A}" srcOrd="11" destOrd="0" presId="urn:microsoft.com/office/officeart/2005/8/layout/vProcess5"/>
    <dgm:cxn modelId="{CC6DBBA4-EEC0-41AD-9240-0E46F3DC7412}" type="presParOf" srcId="{C399FEF6-3695-4633-846C-CE24784AA367}" destId="{0D4C5756-ECB2-4E25-813A-2C984B445D3A}" srcOrd="12" destOrd="0" presId="urn:microsoft.com/office/officeart/2005/8/layout/vProcess5"/>
    <dgm:cxn modelId="{AD0D0658-9120-4401-86D2-B20C8A0A83FC}" type="presParOf" srcId="{C399FEF6-3695-4633-846C-CE24784AA367}" destId="{F5A1E7D3-C0EF-47AD-B3AC-5B4C2626C857}" srcOrd="13" destOrd="0" presId="urn:microsoft.com/office/officeart/2005/8/layout/vProcess5"/>
    <dgm:cxn modelId="{2AD22BD5-FD61-4B27-A358-DBEC6BF2F86B}" type="presParOf" srcId="{C399FEF6-3695-4633-846C-CE24784AA367}" destId="{774089B8-96F7-4F51-9944-1DD351BB273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05BD7-8D47-46A4-95CA-54CE65FBEA97}">
      <dsp:nvSpPr>
        <dsp:cNvPr id="0" name=""/>
        <dsp:cNvSpPr/>
      </dsp:nvSpPr>
      <dsp:spPr>
        <a:xfrm>
          <a:off x="0" y="0"/>
          <a:ext cx="7983915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AutoNum type="arabicPeriod"/>
          </a:pPr>
          <a:r>
            <a:rPr lang="es-CO" sz="2200" kern="1200" dirty="0"/>
            <a:t>Intervención integral </a:t>
          </a:r>
        </a:p>
      </dsp:txBody>
      <dsp:txXfrm>
        <a:off x="28567" y="28567"/>
        <a:ext cx="6817309" cy="918226"/>
      </dsp:txXfrm>
    </dsp:sp>
    <dsp:sp modelId="{81BC1AEC-3200-49F6-9640-B6B739C35EE3}">
      <dsp:nvSpPr>
        <dsp:cNvPr id="0" name=""/>
        <dsp:cNvSpPr/>
      </dsp:nvSpPr>
      <dsp:spPr>
        <a:xfrm>
          <a:off x="596201" y="1110826"/>
          <a:ext cx="7983915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AutoNum type="arabicPeriod"/>
          </a:pPr>
          <a:r>
            <a:rPr lang="es-CO" sz="2200" kern="1200" dirty="0"/>
            <a:t>Basada en una evaluación exhaustiva de la paciente </a:t>
          </a:r>
        </a:p>
      </dsp:txBody>
      <dsp:txXfrm>
        <a:off x="624768" y="1139393"/>
        <a:ext cx="6696596" cy="918226"/>
      </dsp:txXfrm>
    </dsp:sp>
    <dsp:sp modelId="{2FE89138-7A6A-40E0-B303-AD87D70E8B3B}">
      <dsp:nvSpPr>
        <dsp:cNvPr id="0" name=""/>
        <dsp:cNvSpPr/>
      </dsp:nvSpPr>
      <dsp:spPr>
        <a:xfrm>
          <a:off x="1192403" y="2221653"/>
          <a:ext cx="7983915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200" kern="1200" dirty="0"/>
            <a:t>Incluye = entrenamiento físico, educación y cambio estilo de vida, terapia ocupacional, nutrición y psicología.</a:t>
          </a:r>
        </a:p>
      </dsp:txBody>
      <dsp:txXfrm>
        <a:off x="1220970" y="2250220"/>
        <a:ext cx="6696596" cy="918226"/>
      </dsp:txXfrm>
    </dsp:sp>
    <dsp:sp modelId="{2A2A12C1-12EC-4F4F-AD46-B7E7146037A1}">
      <dsp:nvSpPr>
        <dsp:cNvPr id="0" name=""/>
        <dsp:cNvSpPr/>
      </dsp:nvSpPr>
      <dsp:spPr>
        <a:xfrm>
          <a:off x="1788604" y="3332480"/>
          <a:ext cx="7983915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200" kern="1200" dirty="0"/>
            <a:t>Para mejorar el estado físico y psicológico de las personas con enfermedades respiratorias crónicas</a:t>
          </a:r>
        </a:p>
      </dsp:txBody>
      <dsp:txXfrm>
        <a:off x="1817171" y="3361047"/>
        <a:ext cx="6696596" cy="918226"/>
      </dsp:txXfrm>
    </dsp:sp>
    <dsp:sp modelId="{D74646B9-8265-43AA-B230-EE3D000D85AC}">
      <dsp:nvSpPr>
        <dsp:cNvPr id="0" name=""/>
        <dsp:cNvSpPr/>
      </dsp:nvSpPr>
      <dsp:spPr>
        <a:xfrm>
          <a:off x="2384806" y="4443306"/>
          <a:ext cx="7983915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200" kern="1200" dirty="0"/>
            <a:t>Promover el cumplimiento a largo plazo de conductas que mejoren la salud </a:t>
          </a:r>
        </a:p>
      </dsp:txBody>
      <dsp:txXfrm>
        <a:off x="2413373" y="4471873"/>
        <a:ext cx="6696596" cy="918226"/>
      </dsp:txXfrm>
    </dsp:sp>
    <dsp:sp modelId="{7BC1E11B-3C77-458E-A294-FEF3CAC8FCB9}">
      <dsp:nvSpPr>
        <dsp:cNvPr id="0" name=""/>
        <dsp:cNvSpPr/>
      </dsp:nvSpPr>
      <dsp:spPr>
        <a:xfrm>
          <a:off x="7349931" y="712554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2800" kern="1200"/>
        </a:p>
      </dsp:txBody>
      <dsp:txXfrm>
        <a:off x="7492577" y="712554"/>
        <a:ext cx="348692" cy="477073"/>
      </dsp:txXfrm>
    </dsp:sp>
    <dsp:sp modelId="{45EE46C7-D67A-4E8A-8EED-824B36A1C4BF}">
      <dsp:nvSpPr>
        <dsp:cNvPr id="0" name=""/>
        <dsp:cNvSpPr/>
      </dsp:nvSpPr>
      <dsp:spPr>
        <a:xfrm>
          <a:off x="7946133" y="1823381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2800" kern="1200"/>
        </a:p>
      </dsp:txBody>
      <dsp:txXfrm>
        <a:off x="8088779" y="1823381"/>
        <a:ext cx="348692" cy="477073"/>
      </dsp:txXfrm>
    </dsp:sp>
    <dsp:sp modelId="{808CFC51-4DBC-44E2-BE51-E6C90C36BE03}">
      <dsp:nvSpPr>
        <dsp:cNvPr id="0" name=""/>
        <dsp:cNvSpPr/>
      </dsp:nvSpPr>
      <dsp:spPr>
        <a:xfrm>
          <a:off x="8542334" y="2917952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2800" kern="1200"/>
        </a:p>
      </dsp:txBody>
      <dsp:txXfrm>
        <a:off x="8684980" y="2917952"/>
        <a:ext cx="348692" cy="477073"/>
      </dsp:txXfrm>
    </dsp:sp>
    <dsp:sp modelId="{298D04DD-EE26-4276-8F37-4EA33578106F}">
      <dsp:nvSpPr>
        <dsp:cNvPr id="0" name=""/>
        <dsp:cNvSpPr/>
      </dsp:nvSpPr>
      <dsp:spPr>
        <a:xfrm>
          <a:off x="9138536" y="4039616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2800" kern="1200"/>
        </a:p>
      </dsp:txBody>
      <dsp:txXfrm>
        <a:off x="9281182" y="4039616"/>
        <a:ext cx="348692" cy="4770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fld id="{1E417967-32A5-454D-8F81-972033F62303}" type="datetimeFigureOut">
              <a:rPr lang="id-ID"/>
              <a:pPr/>
              <a:t>22/08/2019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fld id="{A0948C30-E0D4-E148-9F56-1E55A005956C}" type="slidenum">
              <a:rPr lang="id-ID"/>
              <a:pPr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85672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fld id="{F579162E-D843-E647-832E-71D352952ED3}" type="datetimeFigureOut">
              <a:rPr lang="id-ID"/>
              <a:pPr/>
              <a:t>22/08/2019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d-ID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d-ID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fld id="{5830CBEA-D6D4-9542-B346-6CD1EBA2BB93}" type="slidenum">
              <a:rPr lang="id-ID"/>
              <a:pPr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6297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6A418-29F6-C942-AA47-00F6AE4E86EC}" type="datetimeFigureOut">
              <a:rPr lang="en-US" smtClean="0"/>
              <a:pPr/>
              <a:t>8/22/2019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4829-62D2-BA43-96C0-A96FCAFCB24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8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6A418-29F6-C942-AA47-00F6AE4E86EC}" type="datetimeFigureOut">
              <a:rPr lang="en-US" smtClean="0"/>
              <a:pPr/>
              <a:t>8/22/2019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4829-62D2-BA43-96C0-A96FCAFCB24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92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6A418-29F6-C942-AA47-00F6AE4E86EC}" type="datetimeFigureOut">
              <a:rPr lang="en-US" smtClean="0"/>
              <a:pPr/>
              <a:t>8/22/2019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4829-62D2-BA43-96C0-A96FCAFCB24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357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Picture 0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091376" cy="6858000"/>
          </a:xfrm>
          <a:prstGeom prst="rect">
            <a:avLst/>
          </a:prstGeom>
          <a:solidFill>
            <a:srgbClr val="8300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1376" y="0"/>
            <a:ext cx="6100624" cy="6858000"/>
          </a:xfr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91671" y="3594968"/>
            <a:ext cx="5225371" cy="40459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 baseline="0">
                <a:solidFill>
                  <a:schemeClr val="bg2"/>
                </a:solidFill>
                <a:latin typeface="Helvetica"/>
                <a:cs typeface="Myriad Pro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91671" y="2828489"/>
            <a:ext cx="5211724" cy="68697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solidFill>
                  <a:schemeClr val="bg2"/>
                </a:solidFill>
                <a:latin typeface="Helvetica"/>
                <a:cs typeface="Myriad Pro"/>
              </a:defRPr>
            </a:lvl1pPr>
          </a:lstStyle>
          <a:p>
            <a:pPr lvl="0"/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489" y="5867186"/>
            <a:ext cx="4320000" cy="78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51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Picture 0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1376" y="0"/>
            <a:ext cx="6100624" cy="6858000"/>
          </a:xfr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196" y="440932"/>
            <a:ext cx="1155700" cy="3048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60913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503010" y="3594968"/>
            <a:ext cx="5100319" cy="40459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 baseline="0">
                <a:solidFill>
                  <a:srgbClr val="8C8C8C"/>
                </a:solidFill>
                <a:latin typeface="Helvetica"/>
                <a:cs typeface="Myriad Pro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503010" y="2828489"/>
            <a:ext cx="5086998" cy="68697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solidFill>
                  <a:srgbClr val="830051"/>
                </a:solidFill>
                <a:latin typeface="Helvetica"/>
                <a:cs typeface="Myriad Pro"/>
              </a:defRPr>
            </a:lvl1pPr>
          </a:lstStyle>
          <a:p>
            <a:pPr lvl="0"/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8916" y="5894788"/>
            <a:ext cx="4320000" cy="78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09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6091376" cy="6858000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1376" y="0"/>
            <a:ext cx="6100624" cy="6858000"/>
          </a:xfr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91671" y="3594968"/>
            <a:ext cx="5225371" cy="40459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 baseline="0">
                <a:solidFill>
                  <a:schemeClr val="bg2"/>
                </a:solidFill>
                <a:latin typeface="Helvetica"/>
                <a:cs typeface="Myriad Pro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91671" y="2828489"/>
            <a:ext cx="5211724" cy="68697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solidFill>
                  <a:schemeClr val="bg2"/>
                </a:solidFill>
                <a:latin typeface="Helvetica"/>
                <a:cs typeface="Myriad Pro"/>
              </a:defRPr>
            </a:lvl1pPr>
          </a:lstStyle>
          <a:p>
            <a:pPr lvl="0"/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489" y="5867186"/>
            <a:ext cx="4320000" cy="78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65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6091376" cy="6858000"/>
          </a:xfrm>
          <a:prstGeom prst="rect">
            <a:avLst/>
          </a:prstGeom>
          <a:solidFill>
            <a:srgbClr val="C4D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1376" y="0"/>
            <a:ext cx="6100624" cy="6858000"/>
          </a:xfr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91671" y="3594968"/>
            <a:ext cx="5225371" cy="40459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 baseline="0">
                <a:solidFill>
                  <a:schemeClr val="bg2"/>
                </a:solidFill>
                <a:latin typeface="Helvetica"/>
                <a:cs typeface="Myriad Pro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91671" y="2828489"/>
            <a:ext cx="5211724" cy="68697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solidFill>
                  <a:schemeClr val="bg2"/>
                </a:solidFill>
                <a:latin typeface="Helvetica"/>
                <a:cs typeface="Myriad Pro"/>
              </a:defRPr>
            </a:lvl1pPr>
          </a:lstStyle>
          <a:p>
            <a:pPr lvl="0"/>
            <a:endParaRPr lang="id-ID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489" y="5867186"/>
            <a:ext cx="4320000" cy="78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55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6A418-29F6-C942-AA47-00F6AE4E86EC}" type="datetimeFigureOut">
              <a:rPr lang="en-US" smtClean="0"/>
              <a:pPr/>
              <a:t>8/22/2019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4829-62D2-BA43-96C0-A96FCAFCB24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7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6A418-29F6-C942-AA47-00F6AE4E86EC}" type="datetimeFigureOut">
              <a:rPr lang="en-US" smtClean="0"/>
              <a:pPr/>
              <a:t>8/22/2019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4829-62D2-BA43-96C0-A96FCAFCB24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28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6A418-29F6-C942-AA47-00F6AE4E86EC}" type="datetimeFigureOut">
              <a:rPr lang="en-US" smtClean="0"/>
              <a:pPr/>
              <a:t>8/22/2019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4829-62D2-BA43-96C0-A96FCAFCB24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27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6A418-29F6-C942-AA47-00F6AE4E86EC}" type="datetimeFigureOut">
              <a:rPr lang="en-US" smtClean="0"/>
              <a:pPr/>
              <a:t>8/22/2019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4829-62D2-BA43-96C0-A96FCAFCB24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00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6A418-29F6-C942-AA47-00F6AE4E86EC}" type="datetimeFigureOut">
              <a:rPr lang="en-US" smtClean="0"/>
              <a:pPr/>
              <a:t>8/22/2019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4829-62D2-BA43-96C0-A96FCAFCB24E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9D9CD0AA-A4A3-4149-83C7-F5B37EAC83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192" y="6179831"/>
            <a:ext cx="4561298" cy="50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55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6A418-29F6-C942-AA47-00F6AE4E86EC}" type="datetimeFigureOut">
              <a:rPr lang="en-US" smtClean="0"/>
              <a:pPr/>
              <a:t>8/22/2019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4829-62D2-BA43-96C0-A96FCAFCB24E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A4C23853-BCEB-4836-B87D-84C467E0A5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192" y="6179831"/>
            <a:ext cx="4561298" cy="50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17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6A418-29F6-C942-AA47-00F6AE4E86EC}" type="datetimeFigureOut">
              <a:rPr lang="en-US" smtClean="0"/>
              <a:pPr/>
              <a:t>8/22/2019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4829-62D2-BA43-96C0-A96FCAFCB24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3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6A418-29F6-C942-AA47-00F6AE4E86EC}" type="datetimeFigureOut">
              <a:rPr lang="en-US" smtClean="0"/>
              <a:pPr/>
              <a:t>8/22/2019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4829-62D2-BA43-96C0-A96FCAFCB24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58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6A418-29F6-C942-AA47-00F6AE4E86EC}" type="datetimeFigureOut">
              <a:rPr lang="en-US" smtClean="0"/>
              <a:pPr/>
              <a:t>8/22/2019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44829-62D2-BA43-96C0-A96FCAFCB24E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28824" cy="6858000"/>
          </a:xfrm>
          <a:prstGeom prst="rect">
            <a:avLst/>
          </a:prstGeom>
          <a:solidFill>
            <a:srgbClr val="8300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CB79BF01-3A2A-4D0D-8642-368026ECB6A3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192" y="6179831"/>
            <a:ext cx="4561298" cy="50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0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9" r:id="rId12"/>
    <p:sldLayoutId id="2147483713" r:id="rId13"/>
    <p:sldLayoutId id="2147483716" r:id="rId14"/>
    <p:sldLayoutId id="214748371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ms.gov/outreach-and-education/medicare-learning-network-mln/mlnproducts/downloads/home-oxygen-therapy-text-only.pdf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5" y="5987847"/>
            <a:ext cx="5160894" cy="56985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30322" y="1403064"/>
            <a:ext cx="6212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PREVENCIÓN TERCIARIA</a:t>
            </a:r>
            <a:endParaRPr lang="es-ES_tradnl" sz="4000" b="1" dirty="0">
              <a:solidFill>
                <a:srgbClr val="005493"/>
              </a:solidFill>
              <a:latin typeface="Acherus Grotesque" charset="0"/>
              <a:ea typeface="Acherus Grotesque" charset="0"/>
              <a:cs typeface="Acherus Grotesque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12955" y="3116790"/>
            <a:ext cx="3421626" cy="38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MÓDULO 3</a:t>
            </a:r>
            <a:endParaRPr lang="es-ES_tradnl" dirty="0">
              <a:solidFill>
                <a:srgbClr val="005493"/>
              </a:solidFill>
              <a:latin typeface="Acherus Grotesque" charset="0"/>
              <a:ea typeface="Acherus Grotesque" charset="0"/>
              <a:cs typeface="Acherus Grotes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674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A9B22E6-FBCA-4885-A08B-448756167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80" y="18920"/>
            <a:ext cx="10515600" cy="1325563"/>
          </a:xfrm>
        </p:spPr>
        <p:txBody>
          <a:bodyPr/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Educación al paciente (</a:t>
            </a:r>
            <a:r>
              <a:rPr lang="es-CO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TIPs</a:t>
            </a:r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s-CO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D58C580-6F71-4DC4-A0D0-F56A7CD91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41" y="1123225"/>
            <a:ext cx="4605023" cy="2025582"/>
          </a:xfrm>
        </p:spPr>
        <p:txBody>
          <a:bodyPr>
            <a:noAutofit/>
          </a:bodyPr>
          <a:lstStyle/>
          <a:p>
            <a:pPr algn="just"/>
            <a:r>
              <a:rPr lang="es-CO" dirty="0"/>
              <a:t>Abandono del tabaquismo</a:t>
            </a:r>
          </a:p>
          <a:p>
            <a:pPr algn="just"/>
            <a:r>
              <a:rPr lang="es-CO" dirty="0"/>
              <a:t>Oxigenoterapia </a:t>
            </a:r>
          </a:p>
          <a:p>
            <a:pPr algn="just"/>
            <a:r>
              <a:rPr lang="es-CO" dirty="0"/>
              <a:t>Nutrición</a:t>
            </a:r>
          </a:p>
          <a:p>
            <a:pPr algn="just"/>
            <a:r>
              <a:rPr lang="es-CO" dirty="0"/>
              <a:t>Actividad física </a:t>
            </a:r>
          </a:p>
          <a:p>
            <a:pPr algn="just"/>
            <a:r>
              <a:rPr lang="es-CO" dirty="0"/>
              <a:t>Vacunación </a:t>
            </a:r>
          </a:p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60A07DC8-3C72-4F79-B3FB-1A9B10D1A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90" y="3846373"/>
            <a:ext cx="3308506" cy="219464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93AEAD56-7636-40E8-B6C8-E3CAFAD56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012" y="3943986"/>
            <a:ext cx="3588141" cy="199941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88D940F1-6DA7-43FC-A513-384585EE9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0907" y="3731773"/>
            <a:ext cx="2398273" cy="2309242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xmlns="" id="{73CA928C-AD06-4037-B710-37ED6787002E}"/>
              </a:ext>
            </a:extLst>
          </p:cNvPr>
          <p:cNvSpPr txBox="1">
            <a:spLocks/>
          </p:cNvSpPr>
          <p:nvPr/>
        </p:nvSpPr>
        <p:spPr>
          <a:xfrm>
            <a:off x="5528603" y="1123225"/>
            <a:ext cx="6162116" cy="2305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es-CO" dirty="0"/>
              <a:t>Uso adecuado de medicamentos (inhaladores)</a:t>
            </a:r>
          </a:p>
          <a:p>
            <a:pPr algn="just" fontAlgn="auto">
              <a:spcAft>
                <a:spcPts val="0"/>
              </a:spcAft>
            </a:pPr>
            <a:r>
              <a:rPr lang="es-CO" dirty="0"/>
              <a:t>Autocuidado (comprender, reconocer y tratar) </a:t>
            </a:r>
          </a:p>
          <a:p>
            <a:pPr algn="just" fontAlgn="auto">
              <a:spcAft>
                <a:spcPts val="0"/>
              </a:spcAft>
            </a:pPr>
            <a:r>
              <a:rPr lang="es-CO" dirty="0"/>
              <a:t>Signos de alarma. </a:t>
            </a:r>
          </a:p>
          <a:p>
            <a:pPr fontAlgn="auto">
              <a:spcAft>
                <a:spcPts val="0"/>
              </a:spcAft>
            </a:pPr>
            <a:endParaRPr lang="es-CO" dirty="0"/>
          </a:p>
        </p:txBody>
      </p:sp>
      <p:sp>
        <p:nvSpPr>
          <p:cNvPr id="11" name="Rectángulo 9">
            <a:extLst>
              <a:ext uri="{FF2B5EF4-FFF2-40B4-BE49-F238E27FC236}">
                <a16:creationId xmlns:a16="http://schemas.microsoft.com/office/drawing/2014/main" xmlns="" id="{827FF029-B158-467F-9808-522B98E27A96}"/>
              </a:ext>
            </a:extLst>
          </p:cNvPr>
          <p:cNvSpPr/>
          <p:nvPr/>
        </p:nvSpPr>
        <p:spPr>
          <a:xfrm>
            <a:off x="369476" y="6292820"/>
            <a:ext cx="6874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000" dirty="0">
                <a:latin typeface="Arial" panose="020B0604020202020204" pitchFamily="34" charset="0"/>
                <a:cs typeface="Arial" panose="020B0604020202020204" pitchFamily="34" charset="0"/>
              </a:rPr>
              <a:t>Güell MR, et al. </a:t>
            </a:r>
            <a:r>
              <a:rPr lang="es-CO" sz="1000" dirty="0" err="1">
                <a:latin typeface="Arial" panose="020B0604020202020204" pitchFamily="34" charset="0"/>
                <a:cs typeface="Arial" panose="020B0604020202020204" pitchFamily="34" charset="0"/>
              </a:rPr>
              <a:t>Pulmonary</a:t>
            </a:r>
            <a:r>
              <a:rPr lang="es-CO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000" dirty="0" err="1">
                <a:latin typeface="Arial" panose="020B0604020202020204" pitchFamily="34" charset="0"/>
                <a:cs typeface="Arial" panose="020B0604020202020204" pitchFamily="34" charset="0"/>
              </a:rPr>
              <a:t>Rehabilitation</a:t>
            </a:r>
            <a:r>
              <a:rPr lang="es-CO" sz="1000" dirty="0">
                <a:latin typeface="Arial" panose="020B0604020202020204" pitchFamily="34" charset="0"/>
                <a:cs typeface="Arial" panose="020B0604020202020204" pitchFamily="34" charset="0"/>
              </a:rPr>
              <a:t>. Archivos de </a:t>
            </a:r>
            <a:r>
              <a:rPr lang="es-CO" sz="1000" dirty="0" err="1">
                <a:latin typeface="Arial" panose="020B0604020202020204" pitchFamily="34" charset="0"/>
                <a:cs typeface="Arial" panose="020B0604020202020204" pitchFamily="34" charset="0"/>
              </a:rPr>
              <a:t>Bronconeumología</a:t>
            </a:r>
            <a:r>
              <a:rPr lang="es-CO" sz="1000" dirty="0">
                <a:latin typeface="Arial" panose="020B0604020202020204" pitchFamily="34" charset="0"/>
                <a:cs typeface="Arial" panose="020B0604020202020204" pitchFamily="34" charset="0"/>
              </a:rPr>
              <a:t>. Vol. 50. Núm. 8.Agosto 2014. páginas 311-372. DOI: 10.1016/j.arbres.2014.02.014.</a:t>
            </a:r>
          </a:p>
        </p:txBody>
      </p:sp>
    </p:spTree>
    <p:extLst>
      <p:ext uri="{BB962C8B-B14F-4D97-AF65-F5344CB8AC3E}">
        <p14:creationId xmlns:p14="http://schemas.microsoft.com/office/powerpoint/2010/main" val="394475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03FB805-2BBA-4003-8093-60B6A33CE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Abandono del tabaquismo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FF5EB301-2173-4213-BC90-56A178282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501" y="2660016"/>
            <a:ext cx="10515600" cy="2996441"/>
          </a:xfrm>
        </p:spPr>
        <p:txBody>
          <a:bodyPr>
            <a:normAutofit/>
          </a:bodyPr>
          <a:lstStyle/>
          <a:p>
            <a:r>
              <a:rPr lang="es-CO" sz="4400" dirty="0"/>
              <a:t>Enfatizar riesgos del tabaquismo </a:t>
            </a:r>
          </a:p>
          <a:p>
            <a:endParaRPr lang="es-CO" sz="4400" dirty="0"/>
          </a:p>
          <a:p>
            <a:r>
              <a:rPr lang="es-CO" sz="4400" dirty="0"/>
              <a:t>Derivar los paciente a programas de abandono del tabaquismo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6EA65587-FADF-4979-BEDF-AD57F6B1C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497" y="365125"/>
            <a:ext cx="3590303" cy="208138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440C4322-7239-44EA-9B72-7302F38E4CCC}"/>
              </a:ext>
            </a:extLst>
          </p:cNvPr>
          <p:cNvSpPr/>
          <p:nvPr/>
        </p:nvSpPr>
        <p:spPr>
          <a:xfrm>
            <a:off x="558800" y="6071787"/>
            <a:ext cx="6375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</a:rPr>
              <a:t>Blackstock FC, et al. Chronic Obstructive Pulmonary Disease Education in Pulmonary Rehabilitation. An Official American Thoracic Society/Thoracic Society of Australia and New Zealand/Canadian Thoracic Society/British Thoracic Society Workshop Report. Ann Am </a:t>
            </a:r>
            <a:r>
              <a:rPr lang="en-US" sz="1000" dirty="0" err="1">
                <a:latin typeface="Arial" panose="020B0604020202020204" pitchFamily="34" charset="0"/>
                <a:ea typeface="Calibri" panose="020F0502020204030204" pitchFamily="34" charset="0"/>
              </a:rPr>
              <a:t>Thorac</a:t>
            </a:r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</a:rPr>
              <a:t> Soc 2018; 15:769.</a:t>
            </a:r>
            <a:endParaRPr lang="es-CO" sz="1000" dirty="0"/>
          </a:p>
        </p:txBody>
      </p:sp>
    </p:spTree>
    <p:extLst>
      <p:ext uri="{BB962C8B-B14F-4D97-AF65-F5344CB8AC3E}">
        <p14:creationId xmlns:p14="http://schemas.microsoft.com/office/powerpoint/2010/main" val="288481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0FB8B39-C11F-4DC4-ACA6-B24D3B912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Valoración nutricional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C578BFE-C237-4580-BF3B-F689F431B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044" y="3429000"/>
            <a:ext cx="10515600" cy="2877172"/>
          </a:xfrm>
        </p:spPr>
        <p:txBody>
          <a:bodyPr>
            <a:normAutofit/>
          </a:bodyPr>
          <a:lstStyle/>
          <a:p>
            <a:r>
              <a:rPr lang="es-CO" sz="3200" dirty="0"/>
              <a:t>Alto riesgo de obesidad por:</a:t>
            </a:r>
          </a:p>
          <a:p>
            <a:pPr lvl="1"/>
            <a:r>
              <a:rPr lang="es-CO" sz="2800" dirty="0"/>
              <a:t>Limitaciones en la actividad física </a:t>
            </a:r>
          </a:p>
          <a:p>
            <a:pPr lvl="1"/>
            <a:r>
              <a:rPr lang="es-CO" sz="2800" dirty="0"/>
              <a:t>Efectos adversos de los medicamentos utilizados</a:t>
            </a:r>
          </a:p>
          <a:p>
            <a:endParaRPr lang="es-CO" sz="3200" dirty="0"/>
          </a:p>
          <a:p>
            <a:r>
              <a:rPr lang="es-CO" sz="3200" dirty="0" smtClean="0"/>
              <a:t>Es importante monitorear el </a:t>
            </a:r>
            <a:r>
              <a:rPr lang="es-CO" sz="3200" dirty="0"/>
              <a:t>bajo </a:t>
            </a:r>
            <a:r>
              <a:rPr lang="es-CO" sz="3200" dirty="0" smtClean="0"/>
              <a:t>peso</a:t>
            </a:r>
            <a:endParaRPr lang="es-CO" sz="3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E37F3D56-BED2-4909-A50C-DB5035657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140" y="365125"/>
            <a:ext cx="3569511" cy="312689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913EBC4C-BB4F-47AA-8E4E-F6168D2600D4}"/>
              </a:ext>
            </a:extLst>
          </p:cNvPr>
          <p:cNvSpPr/>
          <p:nvPr/>
        </p:nvSpPr>
        <p:spPr>
          <a:xfrm>
            <a:off x="487680" y="6292820"/>
            <a:ext cx="65943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</a:rPr>
              <a:t>Brown AT, Hitchcock J, Schumann C, et al. Determinants of successful completion of pulmonary rehabilitation in COPD. Int J Chron Obstruct </a:t>
            </a:r>
            <a:r>
              <a:rPr lang="en-US" sz="1000" dirty="0" err="1">
                <a:latin typeface="Arial" panose="020B0604020202020204" pitchFamily="34" charset="0"/>
                <a:ea typeface="Calibri" panose="020F0502020204030204" pitchFamily="34" charset="0"/>
              </a:rPr>
              <a:t>Pulmon</a:t>
            </a:r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</a:rPr>
              <a:t> Dis 2016; 11:391.</a:t>
            </a:r>
            <a:endParaRPr lang="es-CO" sz="1000" dirty="0"/>
          </a:p>
        </p:txBody>
      </p:sp>
    </p:spTree>
    <p:extLst>
      <p:ext uri="{BB962C8B-B14F-4D97-AF65-F5344CB8AC3E}">
        <p14:creationId xmlns:p14="http://schemas.microsoft.com/office/powerpoint/2010/main" val="324526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0FDABCA-A936-42B2-9989-9C218466C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090" y="-34257"/>
            <a:ext cx="10515600" cy="1325563"/>
          </a:xfrm>
        </p:spPr>
        <p:txBody>
          <a:bodyPr/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Técnicas para el uso del broncodilatador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19E1BC48-005A-44BD-9387-F10E1BCA0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34086"/>
            <a:ext cx="10515600" cy="836337"/>
          </a:xfrm>
        </p:spPr>
        <p:txBody>
          <a:bodyPr>
            <a:normAutofit lnSpcReduction="10000"/>
          </a:bodyPr>
          <a:lstStyle/>
          <a:p>
            <a:r>
              <a:rPr lang="es-CO" dirty="0"/>
              <a:t>Se debe evaluar en los pacientes las técnicas inhalatorias, dosis y frecuencias de uso en los pacientes. </a:t>
            </a:r>
          </a:p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17FC534A-8CBB-4027-BA57-7E0BD685A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305"/>
          <a:stretch/>
        </p:blipFill>
        <p:spPr>
          <a:xfrm>
            <a:off x="538337" y="1095909"/>
            <a:ext cx="1798105" cy="126687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2BAF14CD-4CD6-4D42-96DB-DE756706C8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321"/>
          <a:stretch/>
        </p:blipFill>
        <p:spPr>
          <a:xfrm>
            <a:off x="2576346" y="1048135"/>
            <a:ext cx="1921942" cy="12928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172A023F-CBDC-43AC-B28C-42F110E8CB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925"/>
          <a:stretch/>
        </p:blipFill>
        <p:spPr>
          <a:xfrm>
            <a:off x="4447798" y="1136502"/>
            <a:ext cx="1964456" cy="11239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0DF4C275-6238-4AC7-A40B-82850A88C3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6763"/>
          <a:stretch/>
        </p:blipFill>
        <p:spPr>
          <a:xfrm>
            <a:off x="6304964" y="1061883"/>
            <a:ext cx="2076198" cy="12819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3074EC7C-AE06-4F00-B4CE-D5FBB485C2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016"/>
          <a:stretch/>
        </p:blipFill>
        <p:spPr>
          <a:xfrm>
            <a:off x="8409165" y="979099"/>
            <a:ext cx="1543049" cy="130068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2DB53B3A-CCB4-4269-AC38-62F39B3E93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4564"/>
          <a:stretch/>
        </p:blipFill>
        <p:spPr>
          <a:xfrm>
            <a:off x="10268774" y="2016511"/>
            <a:ext cx="1868974" cy="130143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8AF3D626-2B17-4A2C-AA39-343DCFEAD4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5729"/>
          <a:stretch/>
        </p:blipFill>
        <p:spPr>
          <a:xfrm>
            <a:off x="8364757" y="3431499"/>
            <a:ext cx="2505032" cy="14700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1BF1BC7D-3A6A-4492-B592-D9C52E41D28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4459"/>
          <a:stretch/>
        </p:blipFill>
        <p:spPr>
          <a:xfrm>
            <a:off x="6505693" y="3523326"/>
            <a:ext cx="2119458" cy="141689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B66AC2C1-EE3A-4E4B-AB35-61190792398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3456"/>
          <a:stretch/>
        </p:blipFill>
        <p:spPr>
          <a:xfrm>
            <a:off x="4264544" y="3473167"/>
            <a:ext cx="2076198" cy="154779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xmlns="" id="{18555BA7-6830-47EE-9819-C66172E1C7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9707"/>
          <a:stretch/>
        </p:blipFill>
        <p:spPr>
          <a:xfrm>
            <a:off x="2538438" y="3500688"/>
            <a:ext cx="1942934" cy="136573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xmlns="" id="{D9731994-8A86-483B-9277-D2AAA16A465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37112"/>
          <a:stretch/>
        </p:blipFill>
        <p:spPr>
          <a:xfrm>
            <a:off x="355795" y="3536282"/>
            <a:ext cx="2255690" cy="1459076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xmlns="" id="{8D63A9A4-FF10-44E0-AFDB-C093596D0B9C}"/>
              </a:ext>
            </a:extLst>
          </p:cNvPr>
          <p:cNvSpPr/>
          <p:nvPr/>
        </p:nvSpPr>
        <p:spPr>
          <a:xfrm>
            <a:off x="2334505" y="1828800"/>
            <a:ext cx="511658" cy="331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xmlns="" id="{92260D32-DD3E-45FE-9084-A2B2163E1722}"/>
              </a:ext>
            </a:extLst>
          </p:cNvPr>
          <p:cNvSpPr/>
          <p:nvPr/>
        </p:nvSpPr>
        <p:spPr>
          <a:xfrm>
            <a:off x="4257105" y="1799811"/>
            <a:ext cx="511658" cy="331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xmlns="" id="{7CC100DC-E04F-4404-9A77-5CD7CEEA1918}"/>
              </a:ext>
            </a:extLst>
          </p:cNvPr>
          <p:cNvSpPr/>
          <p:nvPr/>
        </p:nvSpPr>
        <p:spPr>
          <a:xfrm>
            <a:off x="6173211" y="1799811"/>
            <a:ext cx="511658" cy="331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xmlns="" id="{3EB5CE48-5A1F-4179-A183-2F920A79E1A3}"/>
              </a:ext>
            </a:extLst>
          </p:cNvPr>
          <p:cNvSpPr/>
          <p:nvPr/>
        </p:nvSpPr>
        <p:spPr>
          <a:xfrm>
            <a:off x="8107431" y="1828800"/>
            <a:ext cx="511658" cy="331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xmlns="" id="{0555F6F4-1542-456F-8DF7-143ECABB3A11}"/>
              </a:ext>
            </a:extLst>
          </p:cNvPr>
          <p:cNvSpPr/>
          <p:nvPr/>
        </p:nvSpPr>
        <p:spPr>
          <a:xfrm rot="10800000">
            <a:off x="2433961" y="4514216"/>
            <a:ext cx="511658" cy="331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xmlns="" id="{410BBFEA-1546-40F6-917B-BC20544EEBC9}"/>
              </a:ext>
            </a:extLst>
          </p:cNvPr>
          <p:cNvSpPr/>
          <p:nvPr/>
        </p:nvSpPr>
        <p:spPr>
          <a:xfrm rot="10800000">
            <a:off x="4220285" y="4514216"/>
            <a:ext cx="511658" cy="331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xmlns="" id="{1FEFD03F-4616-4629-A1A8-2CCB60E9CD5D}"/>
              </a:ext>
            </a:extLst>
          </p:cNvPr>
          <p:cNvSpPr/>
          <p:nvPr/>
        </p:nvSpPr>
        <p:spPr>
          <a:xfrm rot="10800000">
            <a:off x="6110314" y="4514216"/>
            <a:ext cx="511658" cy="331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xmlns="" id="{C4B9B180-EF26-480F-A577-2B260B57ACA8}"/>
              </a:ext>
            </a:extLst>
          </p:cNvPr>
          <p:cNvSpPr/>
          <p:nvPr/>
        </p:nvSpPr>
        <p:spPr>
          <a:xfrm rot="10800000">
            <a:off x="8380603" y="4577576"/>
            <a:ext cx="511658" cy="331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xmlns="" id="{72406D10-1F19-4FBA-9AF1-7027596E6C0F}"/>
              </a:ext>
            </a:extLst>
          </p:cNvPr>
          <p:cNvSpPr/>
          <p:nvPr/>
        </p:nvSpPr>
        <p:spPr>
          <a:xfrm rot="7880220">
            <a:off x="10238999" y="4054863"/>
            <a:ext cx="511658" cy="331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lecha: a la derecha 24">
            <a:extLst>
              <a:ext uri="{FF2B5EF4-FFF2-40B4-BE49-F238E27FC236}">
                <a16:creationId xmlns:a16="http://schemas.microsoft.com/office/drawing/2014/main" xmlns="" id="{77C17E78-BBDE-412C-A553-FC5A50DAA5A4}"/>
              </a:ext>
            </a:extLst>
          </p:cNvPr>
          <p:cNvSpPr/>
          <p:nvPr/>
        </p:nvSpPr>
        <p:spPr>
          <a:xfrm rot="2454418">
            <a:off x="10151453" y="2344926"/>
            <a:ext cx="511658" cy="331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xmlns="" id="{35ADFFC6-69D3-4A0E-A76A-2F9FF059BEE8}"/>
              </a:ext>
            </a:extLst>
          </p:cNvPr>
          <p:cNvSpPr txBox="1"/>
          <p:nvPr/>
        </p:nvSpPr>
        <p:spPr>
          <a:xfrm>
            <a:off x="1089212" y="2362786"/>
            <a:ext cx="1061674" cy="5078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900" b="1" dirty="0">
                <a:solidFill>
                  <a:schemeClr val="bg1"/>
                </a:solidFill>
                <a:latin typeface="Arial Black" panose="020B0A04020102020204" pitchFamily="34" charset="0"/>
              </a:rPr>
              <a:t>Retirar la tapa o desplazarla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xmlns="" id="{36712FC3-F48F-4FBA-BAF2-EBF5336CE225}"/>
              </a:ext>
            </a:extLst>
          </p:cNvPr>
          <p:cNvSpPr txBox="1"/>
          <p:nvPr/>
        </p:nvSpPr>
        <p:spPr>
          <a:xfrm>
            <a:off x="2945619" y="2365187"/>
            <a:ext cx="1347312" cy="5078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900" b="1" dirty="0">
                <a:solidFill>
                  <a:schemeClr val="bg1"/>
                </a:solidFill>
                <a:latin typeface="Arial Black" panose="020B0A04020102020204" pitchFamily="34" charset="0"/>
              </a:rPr>
              <a:t>Agitar el inhalador para movilizar las partículas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xmlns="" id="{E22C2D26-7B55-4FB2-9D97-B46DB68E402E}"/>
              </a:ext>
            </a:extLst>
          </p:cNvPr>
          <p:cNvSpPr txBox="1"/>
          <p:nvPr/>
        </p:nvSpPr>
        <p:spPr>
          <a:xfrm>
            <a:off x="4872250" y="2340987"/>
            <a:ext cx="1266825" cy="5078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900" b="1" dirty="0">
                <a:solidFill>
                  <a:schemeClr val="bg1"/>
                </a:solidFill>
                <a:latin typeface="Arial Black" panose="020B0A04020102020204" pitchFamily="34" charset="0"/>
              </a:rPr>
              <a:t>Exhalar fuerte para desocupar los pulmones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xmlns="" id="{E7851425-1CEB-4948-8EBC-41789CB251C6}"/>
              </a:ext>
            </a:extLst>
          </p:cNvPr>
          <p:cNvSpPr txBox="1"/>
          <p:nvPr/>
        </p:nvSpPr>
        <p:spPr>
          <a:xfrm>
            <a:off x="6695659" y="2340987"/>
            <a:ext cx="1266825" cy="5078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900" b="1" dirty="0">
                <a:solidFill>
                  <a:schemeClr val="bg1"/>
                </a:solidFill>
                <a:latin typeface="Arial Black" panose="020B0A04020102020204" pitchFamily="34" charset="0"/>
              </a:rPr>
              <a:t>Colocar el inhalador en posición (boca)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xmlns="" id="{6ADAF506-6A51-418D-B041-73151376926D}"/>
              </a:ext>
            </a:extLst>
          </p:cNvPr>
          <p:cNvSpPr txBox="1"/>
          <p:nvPr/>
        </p:nvSpPr>
        <p:spPr>
          <a:xfrm>
            <a:off x="8716694" y="2340987"/>
            <a:ext cx="1230484" cy="5078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900" b="1" dirty="0">
                <a:solidFill>
                  <a:schemeClr val="bg1"/>
                </a:solidFill>
                <a:latin typeface="Arial Black" panose="020B0A04020102020204" pitchFamily="34" charset="0"/>
              </a:rPr>
              <a:t>Tomar la mayor cantidad de aire posible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xmlns="" id="{666726C6-19D3-4052-9964-B9180129BDA9}"/>
              </a:ext>
            </a:extLst>
          </p:cNvPr>
          <p:cNvSpPr txBox="1"/>
          <p:nvPr/>
        </p:nvSpPr>
        <p:spPr>
          <a:xfrm>
            <a:off x="10361159" y="3267149"/>
            <a:ext cx="1697172" cy="5078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900" b="1" dirty="0">
                <a:solidFill>
                  <a:schemeClr val="bg1"/>
                </a:solidFill>
                <a:latin typeface="Arial Black" panose="020B0A04020102020204" pitchFamily="34" charset="0"/>
              </a:rPr>
              <a:t>Presionar el inhalador – puede no ser necesario si es de larga acción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xmlns="" id="{F197C9E3-4DEE-4359-929B-EA801378081C}"/>
              </a:ext>
            </a:extLst>
          </p:cNvPr>
          <p:cNvSpPr txBox="1"/>
          <p:nvPr/>
        </p:nvSpPr>
        <p:spPr>
          <a:xfrm>
            <a:off x="1079811" y="4892988"/>
            <a:ext cx="1254694" cy="5078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900" b="1" dirty="0">
                <a:solidFill>
                  <a:schemeClr val="bg1"/>
                </a:solidFill>
                <a:latin typeface="Arial Black" panose="020B0A04020102020204" pitchFamily="34" charset="0"/>
              </a:rPr>
              <a:t>Enjugar la boca con antisépticos bucales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xmlns="" id="{57E20BA7-D4B7-43F7-AEBC-EBAC15CB0163}"/>
              </a:ext>
            </a:extLst>
          </p:cNvPr>
          <p:cNvSpPr txBox="1"/>
          <p:nvPr/>
        </p:nvSpPr>
        <p:spPr>
          <a:xfrm>
            <a:off x="3078471" y="4886931"/>
            <a:ext cx="106167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900" b="1" dirty="0">
                <a:solidFill>
                  <a:schemeClr val="bg1"/>
                </a:solidFill>
                <a:latin typeface="Arial Black" panose="020B0A04020102020204" pitchFamily="34" charset="0"/>
              </a:rPr>
              <a:t>Sellar o tapar el inhalador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xmlns="" id="{0A2B7E49-5BD0-47C3-9922-5109796E6F30}"/>
              </a:ext>
            </a:extLst>
          </p:cNvPr>
          <p:cNvSpPr txBox="1"/>
          <p:nvPr/>
        </p:nvSpPr>
        <p:spPr>
          <a:xfrm>
            <a:off x="4931468" y="4863923"/>
            <a:ext cx="1061674" cy="5078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900" b="1" dirty="0">
                <a:solidFill>
                  <a:schemeClr val="bg1"/>
                </a:solidFill>
                <a:latin typeface="Arial Black" panose="020B0A04020102020204" pitchFamily="34" charset="0"/>
              </a:rPr>
              <a:t>Soltar lentamente el aire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xmlns="" id="{BE4289A7-8129-487C-BAFD-0401170AD565}"/>
              </a:ext>
            </a:extLst>
          </p:cNvPr>
          <p:cNvSpPr txBox="1"/>
          <p:nvPr/>
        </p:nvSpPr>
        <p:spPr>
          <a:xfrm>
            <a:off x="6771077" y="4849836"/>
            <a:ext cx="1444575" cy="5078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900" b="1" dirty="0">
                <a:solidFill>
                  <a:schemeClr val="bg1"/>
                </a:solidFill>
                <a:latin typeface="Arial Black" panose="020B0A04020102020204" pitchFamily="34" charset="0"/>
              </a:rPr>
              <a:t>Aguantar la respiración por 10 segundos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xmlns="" id="{F5679343-AB6F-4DC6-9A02-7ADEA9ACBEEF}"/>
              </a:ext>
            </a:extLst>
          </p:cNvPr>
          <p:cNvSpPr txBox="1"/>
          <p:nvPr/>
        </p:nvSpPr>
        <p:spPr>
          <a:xfrm>
            <a:off x="9005748" y="4845520"/>
            <a:ext cx="135541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900" b="1" dirty="0">
                <a:solidFill>
                  <a:schemeClr val="bg1"/>
                </a:solidFill>
                <a:latin typeface="Arial Black" panose="020B0A04020102020204" pitchFamily="34" charset="0"/>
              </a:rPr>
              <a:t>Continuar tomando aire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C5CF26AF-D51D-4607-83F1-84E54AE87A61}"/>
              </a:ext>
            </a:extLst>
          </p:cNvPr>
          <p:cNvSpPr/>
          <p:nvPr/>
        </p:nvSpPr>
        <p:spPr>
          <a:xfrm>
            <a:off x="838200" y="6448136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000" dirty="0"/>
              <a:t>Grafica modificada de:</a:t>
            </a:r>
          </a:p>
          <a:p>
            <a:r>
              <a:rPr lang="es-CO" sz="1000" dirty="0"/>
              <a:t>https://laboticadetete.com/como-utilizar-correctamente-los-inhaladores-tipo-ventolin/</a:t>
            </a:r>
          </a:p>
        </p:txBody>
      </p:sp>
    </p:spTree>
    <p:extLst>
      <p:ext uri="{BB962C8B-B14F-4D97-AF65-F5344CB8AC3E}">
        <p14:creationId xmlns:p14="http://schemas.microsoft.com/office/powerpoint/2010/main" val="25398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E93FC1D-3721-4273-93E1-8A90F88EF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de acción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26DC6B6A-5F47-42BB-8EFA-A1C088F46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CO" dirty="0"/>
              <a:t>Evaluar y recordar al paciente el plan de acción o estrategias para el control de síntomas entre los cuales se deben de tener en cuenta manejo de esquemas de crisis en casa, vacunación y ejercicio físico.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43151067-0C1F-474C-AC0B-8D0B91CDF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007" y="230188"/>
            <a:ext cx="3975653" cy="124271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0450DAFE-6882-47D4-A24D-CD1B8DE8D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768" y="3429000"/>
            <a:ext cx="7694464" cy="226841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EC8174B-7CB1-4B8D-AC5E-E7F53CE5DDA8}"/>
              </a:ext>
            </a:extLst>
          </p:cNvPr>
          <p:cNvSpPr/>
          <p:nvPr/>
        </p:nvSpPr>
        <p:spPr>
          <a:xfrm>
            <a:off x="406400" y="6292820"/>
            <a:ext cx="63038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</a:rPr>
              <a:t>Morris NR, </a:t>
            </a:r>
            <a:r>
              <a:rPr lang="en-US" sz="1000" dirty="0" err="1">
                <a:latin typeface="Arial" panose="020B0604020202020204" pitchFamily="34" charset="0"/>
                <a:ea typeface="Calibri" panose="020F0502020204030204" pitchFamily="34" charset="0"/>
              </a:rPr>
              <a:t>Kermeen</a:t>
            </a:r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</a:rPr>
              <a:t> FD, Holland AE. Exercise-based rehabilitation </a:t>
            </a:r>
            <a:r>
              <a:rPr lang="en-US" sz="1000" dirty="0" err="1">
                <a:latin typeface="Arial" panose="020B0604020202020204" pitchFamily="34" charset="0"/>
                <a:ea typeface="Calibri" panose="020F0502020204030204" pitchFamily="34" charset="0"/>
              </a:rPr>
              <a:t>programmes</a:t>
            </a:r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</a:rPr>
              <a:t> for pulmonary hypertension. Cochrane Database Syst Rev 2017; 1:CD011285.</a:t>
            </a:r>
            <a:endParaRPr lang="es-CO" sz="1000" dirty="0"/>
          </a:p>
        </p:txBody>
      </p:sp>
    </p:spTree>
    <p:extLst>
      <p:ext uri="{BB962C8B-B14F-4D97-AF65-F5344CB8AC3E}">
        <p14:creationId xmlns:p14="http://schemas.microsoft.com/office/powerpoint/2010/main" val="148141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39959B4-CAC8-4D5F-9E4B-B4147F9DD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16753"/>
          </a:xfrm>
        </p:spPr>
        <p:txBody>
          <a:bodyPr>
            <a:normAutofit/>
          </a:bodyPr>
          <a:lstStyle/>
          <a:p>
            <a:r>
              <a:rPr lang="es-CO" sz="2000" b="1" dirty="0"/>
              <a:t>FLUJOGRAMA PARA REHABILITACIÓN PULMONAR………………….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4ACA4610-0B3B-4C99-AD9B-06B6BD9CB010}"/>
              </a:ext>
            </a:extLst>
          </p:cNvPr>
          <p:cNvGrpSpPr/>
          <p:nvPr/>
        </p:nvGrpSpPr>
        <p:grpSpPr>
          <a:xfrm>
            <a:off x="705171" y="879741"/>
            <a:ext cx="2210310" cy="932878"/>
            <a:chOff x="1009616" y="2583585"/>
            <a:chExt cx="2608227" cy="1352349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xmlns="" id="{7AA48B75-4758-4185-94C1-84D511A2DDA5}"/>
                </a:ext>
              </a:extLst>
            </p:cNvPr>
            <p:cNvSpPr/>
            <p:nvPr/>
          </p:nvSpPr>
          <p:spPr>
            <a:xfrm>
              <a:off x="1009616" y="2583585"/>
              <a:ext cx="2608227" cy="13385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xmlns="" id="{52F19F18-57B8-4DA0-936F-E2322FA30EE2}"/>
                </a:ext>
              </a:extLst>
            </p:cNvPr>
            <p:cNvSpPr txBox="1"/>
            <p:nvPr/>
          </p:nvSpPr>
          <p:spPr>
            <a:xfrm>
              <a:off x="1009617" y="2597426"/>
              <a:ext cx="2608226" cy="1338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>
                  <a:solidFill>
                    <a:schemeClr val="bg1"/>
                  </a:solidFill>
                </a:rPr>
                <a:t>El paciente con enfermedad respiratoria definida</a:t>
              </a: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xmlns="" id="{2B1E3833-3BD4-4F9F-88DE-0299AD213E04}"/>
              </a:ext>
            </a:extLst>
          </p:cNvPr>
          <p:cNvGrpSpPr/>
          <p:nvPr/>
        </p:nvGrpSpPr>
        <p:grpSpPr>
          <a:xfrm>
            <a:off x="3197848" y="822176"/>
            <a:ext cx="4157774" cy="1209878"/>
            <a:chOff x="1009616" y="2583585"/>
            <a:chExt cx="2608227" cy="1753902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xmlns="" id="{CE42C1E9-515C-44B4-9373-441EFF3C880F}"/>
                </a:ext>
              </a:extLst>
            </p:cNvPr>
            <p:cNvSpPr/>
            <p:nvPr/>
          </p:nvSpPr>
          <p:spPr>
            <a:xfrm>
              <a:off x="1009616" y="2583585"/>
              <a:ext cx="2608227" cy="1753902"/>
            </a:xfrm>
            <a:prstGeom prst="roundRect">
              <a:avLst/>
            </a:prstGeom>
            <a:solidFill>
              <a:srgbClr val="C4D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xmlns="" id="{DAADED21-DC28-4DE0-9812-D10650DBE602}"/>
                </a:ext>
              </a:extLst>
            </p:cNvPr>
            <p:cNvSpPr txBox="1"/>
            <p:nvPr/>
          </p:nvSpPr>
          <p:spPr>
            <a:xfrm>
              <a:off x="1115353" y="2597428"/>
              <a:ext cx="2502490" cy="1740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es-CO" dirty="0"/>
                <a:t>Tratamiento óptimo</a:t>
              </a:r>
            </a:p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es-CO" dirty="0"/>
                <a:t>Abandono de hábito tabáquico </a:t>
              </a:r>
            </a:p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es-CO" dirty="0"/>
                <a:t>Situación clínica estable</a:t>
              </a:r>
            </a:p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es-CO" dirty="0"/>
                <a:t>Comorbilidades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xmlns="" id="{4DB10ABE-75B1-45DD-A950-ACE9880AB7BC}"/>
              </a:ext>
            </a:extLst>
          </p:cNvPr>
          <p:cNvGrpSpPr/>
          <p:nvPr/>
        </p:nvGrpSpPr>
        <p:grpSpPr>
          <a:xfrm>
            <a:off x="7637989" y="916106"/>
            <a:ext cx="3511823" cy="932879"/>
            <a:chOff x="1009616" y="2583585"/>
            <a:chExt cx="2608227" cy="1352350"/>
          </a:xfrm>
        </p:grpSpPr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xmlns="" id="{64A6B26F-AA16-4244-984E-40F1B0AE1EED}"/>
                </a:ext>
              </a:extLst>
            </p:cNvPr>
            <p:cNvSpPr/>
            <p:nvPr/>
          </p:nvSpPr>
          <p:spPr>
            <a:xfrm>
              <a:off x="1009616" y="2583585"/>
              <a:ext cx="2608227" cy="133850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bg1"/>
                </a:solidFill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xmlns="" id="{F0F675CD-F2FA-44A7-896B-DDD01602F116}"/>
                </a:ext>
              </a:extLst>
            </p:cNvPr>
            <p:cNvSpPr txBox="1"/>
            <p:nvPr/>
          </p:nvSpPr>
          <p:spPr>
            <a:xfrm>
              <a:off x="1115353" y="2597428"/>
              <a:ext cx="2502490" cy="1338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s-CO" dirty="0">
                  <a:solidFill>
                    <a:schemeClr val="bg1"/>
                  </a:solidFill>
                </a:rPr>
                <a:t>Evaluación clínica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s-CO" dirty="0">
                  <a:solidFill>
                    <a:schemeClr val="bg1"/>
                  </a:solidFill>
                </a:rPr>
                <a:t>Imágenes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s-CO" dirty="0">
                  <a:solidFill>
                    <a:schemeClr val="bg1"/>
                  </a:solidFill>
                </a:rPr>
                <a:t>Pruebas de función pulmonar</a:t>
              </a:r>
            </a:p>
          </p:txBody>
        </p:sp>
      </p:grp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xmlns="" id="{C30E9BA2-C52D-4689-B14B-68FB3464BEF6}"/>
              </a:ext>
            </a:extLst>
          </p:cNvPr>
          <p:cNvSpPr/>
          <p:nvPr/>
        </p:nvSpPr>
        <p:spPr>
          <a:xfrm>
            <a:off x="3197848" y="2953579"/>
            <a:ext cx="8064611" cy="2011754"/>
          </a:xfrm>
          <a:prstGeom prst="rightArrow">
            <a:avLst/>
          </a:prstGeom>
          <a:solidFill>
            <a:srgbClr val="C4D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xmlns="" id="{594339CD-6C97-47B7-8E17-B737C4DFE150}"/>
              </a:ext>
            </a:extLst>
          </p:cNvPr>
          <p:cNvSpPr txBox="1"/>
          <p:nvPr/>
        </p:nvSpPr>
        <p:spPr>
          <a:xfrm>
            <a:off x="4189206" y="3758331"/>
            <a:ext cx="6618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/>
              <a:t>Primer nivel de atención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xmlns="" id="{BFBF16BA-5D98-4636-A380-838F17FF8362}"/>
              </a:ext>
            </a:extLst>
          </p:cNvPr>
          <p:cNvGrpSpPr/>
          <p:nvPr/>
        </p:nvGrpSpPr>
        <p:grpSpPr>
          <a:xfrm>
            <a:off x="7355622" y="4784601"/>
            <a:ext cx="3794190" cy="1560298"/>
            <a:chOff x="7810081" y="5063575"/>
            <a:chExt cx="3452378" cy="1560298"/>
          </a:xfrm>
          <a:solidFill>
            <a:srgbClr val="FF0000"/>
          </a:solidFill>
        </p:grpSpPr>
        <p:sp>
          <p:nvSpPr>
            <p:cNvPr id="16" name="Flecha: a la derecha 15">
              <a:extLst>
                <a:ext uri="{FF2B5EF4-FFF2-40B4-BE49-F238E27FC236}">
                  <a16:creationId xmlns:a16="http://schemas.microsoft.com/office/drawing/2014/main" xmlns="" id="{F2135E38-56EE-4CF1-A4A2-6C94BAFBC791}"/>
                </a:ext>
              </a:extLst>
            </p:cNvPr>
            <p:cNvSpPr/>
            <p:nvPr/>
          </p:nvSpPr>
          <p:spPr>
            <a:xfrm>
              <a:off x="7810081" y="5063575"/>
              <a:ext cx="3452378" cy="1560298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xmlns="" id="{76E6D689-9944-4B43-B4B4-13291F3A31F6}"/>
                </a:ext>
              </a:extLst>
            </p:cNvPr>
            <p:cNvSpPr txBox="1"/>
            <p:nvPr/>
          </p:nvSpPr>
          <p:spPr>
            <a:xfrm>
              <a:off x="7875011" y="5489781"/>
              <a:ext cx="2915478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s-CO" sz="4000" b="1" dirty="0">
                  <a:solidFill>
                    <a:schemeClr val="bg1"/>
                  </a:solidFill>
                </a:rPr>
                <a:t>Neumología</a:t>
              </a:r>
            </a:p>
          </p:txBody>
        </p:sp>
      </p:grp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xmlns="" id="{E9E6D9E8-DDBD-4A03-9CC4-F4DCB3FA3F3F}"/>
              </a:ext>
            </a:extLst>
          </p:cNvPr>
          <p:cNvSpPr/>
          <p:nvPr/>
        </p:nvSpPr>
        <p:spPr>
          <a:xfrm>
            <a:off x="705170" y="1983214"/>
            <a:ext cx="10444642" cy="116222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xmlns="" id="{4BC373AF-3A58-4268-AE94-C80959CE90CD}"/>
              </a:ext>
            </a:extLst>
          </p:cNvPr>
          <p:cNvSpPr txBox="1"/>
          <p:nvPr/>
        </p:nvSpPr>
        <p:spPr>
          <a:xfrm>
            <a:off x="2602524" y="2288093"/>
            <a:ext cx="7322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/>
              <a:t>Paciente desea la rehabilitación pulmonar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xmlns="" id="{07519F65-AAC4-4E4B-BB69-C215A8DFF11A}"/>
              </a:ext>
            </a:extLst>
          </p:cNvPr>
          <p:cNvSpPr txBox="1"/>
          <p:nvPr/>
        </p:nvSpPr>
        <p:spPr>
          <a:xfrm>
            <a:off x="639313" y="3429000"/>
            <a:ext cx="2448339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CO" sz="7200" b="1" dirty="0">
                <a:solidFill>
                  <a:schemeClr val="bg1"/>
                </a:solidFill>
              </a:rPr>
              <a:t>EPOC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xmlns="" id="{F473469C-C14F-4EA7-B508-D2D7168A9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3" y="5323675"/>
            <a:ext cx="6096000" cy="8001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xmlns="" id="{C1075037-35BF-4E11-9683-BE0CC142C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103" y="6111486"/>
            <a:ext cx="3452379" cy="37197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xmlns="" id="{326C745B-5D86-4DE2-B287-0DA175F9E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12" y="6123775"/>
            <a:ext cx="2456393" cy="26854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3EE9EDEB-3347-453C-A646-D6CCE1FE9E90}"/>
              </a:ext>
            </a:extLst>
          </p:cNvPr>
          <p:cNvSpPr/>
          <p:nvPr/>
        </p:nvSpPr>
        <p:spPr>
          <a:xfrm>
            <a:off x="10465606" y="75563"/>
            <a:ext cx="1593706" cy="2800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CO" sz="1200" dirty="0">
                <a:latin typeface="Arial" panose="020B0604020202020204" pitchFamily="34" charset="0"/>
                <a:ea typeface="Calibri" panose="020F0502020204030204" pitchFamily="34" charset="0"/>
              </a:rPr>
              <a:t>Elaboración propia)</a:t>
            </a:r>
            <a:r>
              <a:rPr lang="es-CO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88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2BB18DD-AB0D-4749-9149-3B8CFA58F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CASO CLÍNICO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C057740-4DF5-4AEB-8F4D-49B0E0363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3" y="1690688"/>
            <a:ext cx="6716151" cy="4351338"/>
          </a:xfrm>
        </p:spPr>
        <p:txBody>
          <a:bodyPr>
            <a:normAutofit/>
          </a:bodyPr>
          <a:lstStyle/>
          <a:p>
            <a:pPr algn="just"/>
            <a:r>
              <a:rPr lang="es-MX" dirty="0"/>
              <a:t>Paciente femenina 55 años</a:t>
            </a:r>
          </a:p>
          <a:p>
            <a:pPr algn="just"/>
            <a:r>
              <a:rPr lang="es-MX" dirty="0"/>
              <a:t>cocina con leña en espacio cerrado por 50 años</a:t>
            </a:r>
          </a:p>
          <a:p>
            <a:pPr algn="just"/>
            <a:r>
              <a:rPr lang="es-MX" dirty="0"/>
              <a:t>consulto por tos con expectoración amarillo-verde, fiebre subjetiva, sibilancias y disminución de clase funcional.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29B81C5D-AF36-418B-B853-AA3D3769629C}"/>
              </a:ext>
            </a:extLst>
          </p:cNvPr>
          <p:cNvSpPr txBox="1"/>
          <p:nvPr/>
        </p:nvSpPr>
        <p:spPr>
          <a:xfrm>
            <a:off x="7413674" y="1027906"/>
            <a:ext cx="4300237" cy="452431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CO" sz="2400" dirty="0"/>
              <a:t>¿Requiere rehabilitación pulmonar inmediata?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CO" sz="24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CO" sz="2400" dirty="0"/>
              <a:t>¿Qué beneficios le contaría usted a su paciente que recibiría con la rehabilitación pulmonar?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CO" sz="24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CO" sz="2400" dirty="0"/>
              <a:t>¿Con cuáles estudios adicionales le enviaría usted al neumólogo el paciente?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FA17B244-0490-4036-A676-EDA6CDAE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405" y="123335"/>
            <a:ext cx="981148" cy="9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59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ángulo 101">
            <a:extLst>
              <a:ext uri="{FF2B5EF4-FFF2-40B4-BE49-F238E27FC236}">
                <a16:creationId xmlns:a16="http://schemas.microsoft.com/office/drawing/2014/main" xmlns="" id="{81862633-8EFC-410D-A79C-B0B2B25CDC72}"/>
              </a:ext>
            </a:extLst>
          </p:cNvPr>
          <p:cNvSpPr/>
          <p:nvPr/>
        </p:nvSpPr>
        <p:spPr>
          <a:xfrm>
            <a:off x="911107" y="306257"/>
            <a:ext cx="4913730" cy="59359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Forma libre: forma 2">
            <a:extLst>
              <a:ext uri="{FF2B5EF4-FFF2-40B4-BE49-F238E27FC236}">
                <a16:creationId xmlns:a16="http://schemas.microsoft.com/office/drawing/2014/main" xmlns="" id="{2FE43557-6E84-4ED3-8523-3D0E566ABC4E}"/>
              </a:ext>
            </a:extLst>
          </p:cNvPr>
          <p:cNvSpPr/>
          <p:nvPr/>
        </p:nvSpPr>
        <p:spPr>
          <a:xfrm>
            <a:off x="1869684" y="3687915"/>
            <a:ext cx="1074721" cy="1773887"/>
          </a:xfrm>
          <a:custGeom>
            <a:avLst/>
            <a:gdLst>
              <a:gd name="connsiteX0" fmla="*/ 1070986 w 1074721"/>
              <a:gd name="connsiteY0" fmla="*/ 1125416 h 1773887"/>
              <a:gd name="connsiteX1" fmla="*/ 1056919 w 1074721"/>
              <a:gd name="connsiteY1" fmla="*/ 1420837 h 1773887"/>
              <a:gd name="connsiteX2" fmla="*/ 1042851 w 1074721"/>
              <a:gd name="connsiteY2" fmla="*/ 1533379 h 1773887"/>
              <a:gd name="connsiteX3" fmla="*/ 1014715 w 1074721"/>
              <a:gd name="connsiteY3" fmla="*/ 1575582 h 1773887"/>
              <a:gd name="connsiteX4" fmla="*/ 944377 w 1074721"/>
              <a:gd name="connsiteY4" fmla="*/ 1674056 h 1773887"/>
              <a:gd name="connsiteX5" fmla="*/ 916242 w 1074721"/>
              <a:gd name="connsiteY5" fmla="*/ 1716259 h 1773887"/>
              <a:gd name="connsiteX6" fmla="*/ 874039 w 1074721"/>
              <a:gd name="connsiteY6" fmla="*/ 1730327 h 1773887"/>
              <a:gd name="connsiteX7" fmla="*/ 775565 w 1074721"/>
              <a:gd name="connsiteY7" fmla="*/ 1744394 h 1773887"/>
              <a:gd name="connsiteX8" fmla="*/ 733362 w 1074721"/>
              <a:gd name="connsiteY8" fmla="*/ 1758462 h 1773887"/>
              <a:gd name="connsiteX9" fmla="*/ 240992 w 1074721"/>
              <a:gd name="connsiteY9" fmla="*/ 1758462 h 1773887"/>
              <a:gd name="connsiteX10" fmla="*/ 156586 w 1074721"/>
              <a:gd name="connsiteY10" fmla="*/ 1716259 h 1773887"/>
              <a:gd name="connsiteX11" fmla="*/ 142519 w 1074721"/>
              <a:gd name="connsiteY11" fmla="*/ 1659988 h 1773887"/>
              <a:gd name="connsiteX12" fmla="*/ 100315 w 1074721"/>
              <a:gd name="connsiteY12" fmla="*/ 1533379 h 1773887"/>
              <a:gd name="connsiteX13" fmla="*/ 86248 w 1074721"/>
              <a:gd name="connsiteY13" fmla="*/ 1491176 h 1773887"/>
              <a:gd name="connsiteX14" fmla="*/ 72180 w 1074721"/>
              <a:gd name="connsiteY14" fmla="*/ 1434905 h 1773887"/>
              <a:gd name="connsiteX15" fmla="*/ 29977 w 1074721"/>
              <a:gd name="connsiteY15" fmla="*/ 1308296 h 1773887"/>
              <a:gd name="connsiteX16" fmla="*/ 15909 w 1074721"/>
              <a:gd name="connsiteY16" fmla="*/ 1266093 h 1773887"/>
              <a:gd name="connsiteX17" fmla="*/ 15909 w 1074721"/>
              <a:gd name="connsiteY17" fmla="*/ 745588 h 1773887"/>
              <a:gd name="connsiteX18" fmla="*/ 29977 w 1074721"/>
              <a:gd name="connsiteY18" fmla="*/ 703385 h 1773887"/>
              <a:gd name="connsiteX19" fmla="*/ 44045 w 1074721"/>
              <a:gd name="connsiteY19" fmla="*/ 590843 h 1773887"/>
              <a:gd name="connsiteX20" fmla="*/ 58112 w 1074721"/>
              <a:gd name="connsiteY20" fmla="*/ 548640 h 1773887"/>
              <a:gd name="connsiteX21" fmla="*/ 86248 w 1074721"/>
              <a:gd name="connsiteY21" fmla="*/ 211016 h 1773887"/>
              <a:gd name="connsiteX22" fmla="*/ 100315 w 1074721"/>
              <a:gd name="connsiteY22" fmla="*/ 84407 h 1773887"/>
              <a:gd name="connsiteX23" fmla="*/ 128451 w 1074721"/>
              <a:gd name="connsiteY23" fmla="*/ 0 h 1773887"/>
              <a:gd name="connsiteX24" fmla="*/ 156586 w 1074721"/>
              <a:gd name="connsiteY24" fmla="*/ 126610 h 1773887"/>
              <a:gd name="connsiteX25" fmla="*/ 170654 w 1074721"/>
              <a:gd name="connsiteY25" fmla="*/ 168813 h 1773887"/>
              <a:gd name="connsiteX26" fmla="*/ 212857 w 1074721"/>
              <a:gd name="connsiteY26" fmla="*/ 661182 h 1773887"/>
              <a:gd name="connsiteX27" fmla="*/ 226925 w 1074721"/>
              <a:gd name="connsiteY27" fmla="*/ 703385 h 1773887"/>
              <a:gd name="connsiteX28" fmla="*/ 240992 w 1074721"/>
              <a:gd name="connsiteY28" fmla="*/ 745588 h 1773887"/>
              <a:gd name="connsiteX29" fmla="*/ 269128 w 1074721"/>
              <a:gd name="connsiteY29" fmla="*/ 773723 h 1773887"/>
              <a:gd name="connsiteX30" fmla="*/ 283195 w 1074721"/>
              <a:gd name="connsiteY30" fmla="*/ 829994 h 1773887"/>
              <a:gd name="connsiteX31" fmla="*/ 353534 w 1074721"/>
              <a:gd name="connsiteY31" fmla="*/ 886265 h 1773887"/>
              <a:gd name="connsiteX32" fmla="*/ 437940 w 1074721"/>
              <a:gd name="connsiteY32" fmla="*/ 984739 h 1773887"/>
              <a:gd name="connsiteX33" fmla="*/ 480143 w 1074721"/>
              <a:gd name="connsiteY33" fmla="*/ 1012874 h 1773887"/>
              <a:gd name="connsiteX34" fmla="*/ 508279 w 1074721"/>
              <a:gd name="connsiteY34" fmla="*/ 1041010 h 1773887"/>
              <a:gd name="connsiteX35" fmla="*/ 592685 w 1074721"/>
              <a:gd name="connsiteY35" fmla="*/ 1069145 h 1773887"/>
              <a:gd name="connsiteX36" fmla="*/ 677091 w 1074721"/>
              <a:gd name="connsiteY36" fmla="*/ 1097280 h 1773887"/>
              <a:gd name="connsiteX37" fmla="*/ 888106 w 1074721"/>
              <a:gd name="connsiteY37" fmla="*/ 1111348 h 1773887"/>
              <a:gd name="connsiteX38" fmla="*/ 986580 w 1074721"/>
              <a:gd name="connsiteY38" fmla="*/ 1125416 h 1773887"/>
              <a:gd name="connsiteX39" fmla="*/ 1070986 w 1074721"/>
              <a:gd name="connsiteY39" fmla="*/ 1125416 h 177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74721" h="1773887">
                <a:moveTo>
                  <a:pt x="1070986" y="1125416"/>
                </a:moveTo>
                <a:cubicBezTo>
                  <a:pt x="1082709" y="1174653"/>
                  <a:pt x="1063702" y="1322485"/>
                  <a:pt x="1056919" y="1420837"/>
                </a:cubicBezTo>
                <a:cubicBezTo>
                  <a:pt x="1054318" y="1458553"/>
                  <a:pt x="1052799" y="1496905"/>
                  <a:pt x="1042851" y="1533379"/>
                </a:cubicBezTo>
                <a:cubicBezTo>
                  <a:pt x="1038402" y="1549691"/>
                  <a:pt x="1024094" y="1561514"/>
                  <a:pt x="1014715" y="1575582"/>
                </a:cubicBezTo>
                <a:cubicBezTo>
                  <a:pt x="979821" y="1680268"/>
                  <a:pt x="1033384" y="1540543"/>
                  <a:pt x="944377" y="1674056"/>
                </a:cubicBezTo>
                <a:cubicBezTo>
                  <a:pt x="934999" y="1688124"/>
                  <a:pt x="929444" y="1705697"/>
                  <a:pt x="916242" y="1716259"/>
                </a:cubicBezTo>
                <a:cubicBezTo>
                  <a:pt x="904663" y="1725522"/>
                  <a:pt x="888580" y="1727419"/>
                  <a:pt x="874039" y="1730327"/>
                </a:cubicBezTo>
                <a:cubicBezTo>
                  <a:pt x="841525" y="1736830"/>
                  <a:pt x="808390" y="1739705"/>
                  <a:pt x="775565" y="1744394"/>
                </a:cubicBezTo>
                <a:cubicBezTo>
                  <a:pt x="761497" y="1749083"/>
                  <a:pt x="747989" y="1756024"/>
                  <a:pt x="733362" y="1758462"/>
                </a:cubicBezTo>
                <a:cubicBezTo>
                  <a:pt x="552621" y="1788586"/>
                  <a:pt x="456290" y="1766743"/>
                  <a:pt x="240992" y="1758462"/>
                </a:cubicBezTo>
                <a:cubicBezTo>
                  <a:pt x="216919" y="1750437"/>
                  <a:pt x="172168" y="1739633"/>
                  <a:pt x="156586" y="1716259"/>
                </a:cubicBezTo>
                <a:cubicBezTo>
                  <a:pt x="145861" y="1700172"/>
                  <a:pt x="148075" y="1678507"/>
                  <a:pt x="142519" y="1659988"/>
                </a:cubicBezTo>
                <a:lnTo>
                  <a:pt x="100315" y="1533379"/>
                </a:lnTo>
                <a:cubicBezTo>
                  <a:pt x="95626" y="1519311"/>
                  <a:pt x="89845" y="1505562"/>
                  <a:pt x="86248" y="1491176"/>
                </a:cubicBezTo>
                <a:cubicBezTo>
                  <a:pt x="81559" y="1472419"/>
                  <a:pt x="77736" y="1453424"/>
                  <a:pt x="72180" y="1434905"/>
                </a:cubicBezTo>
                <a:cubicBezTo>
                  <a:pt x="72170" y="1434870"/>
                  <a:pt x="37017" y="1329415"/>
                  <a:pt x="29977" y="1308296"/>
                </a:cubicBezTo>
                <a:lnTo>
                  <a:pt x="15909" y="1266093"/>
                </a:lnTo>
                <a:cubicBezTo>
                  <a:pt x="-3224" y="1017357"/>
                  <a:pt x="-7286" y="1058722"/>
                  <a:pt x="15909" y="745588"/>
                </a:cubicBezTo>
                <a:cubicBezTo>
                  <a:pt x="17004" y="730800"/>
                  <a:pt x="25288" y="717453"/>
                  <a:pt x="29977" y="703385"/>
                </a:cubicBezTo>
                <a:cubicBezTo>
                  <a:pt x="34666" y="665871"/>
                  <a:pt x="37282" y="628039"/>
                  <a:pt x="44045" y="590843"/>
                </a:cubicBezTo>
                <a:cubicBezTo>
                  <a:pt x="46698" y="576254"/>
                  <a:pt x="56881" y="563417"/>
                  <a:pt x="58112" y="548640"/>
                </a:cubicBezTo>
                <a:cubicBezTo>
                  <a:pt x="87657" y="194092"/>
                  <a:pt x="38782" y="353411"/>
                  <a:pt x="86248" y="211016"/>
                </a:cubicBezTo>
                <a:cubicBezTo>
                  <a:pt x="90937" y="168813"/>
                  <a:pt x="91987" y="126045"/>
                  <a:pt x="100315" y="84407"/>
                </a:cubicBezTo>
                <a:cubicBezTo>
                  <a:pt x="106131" y="55325"/>
                  <a:pt x="128451" y="0"/>
                  <a:pt x="128451" y="0"/>
                </a:cubicBezTo>
                <a:cubicBezTo>
                  <a:pt x="160120" y="95005"/>
                  <a:pt x="123575" y="-21940"/>
                  <a:pt x="156586" y="126610"/>
                </a:cubicBezTo>
                <a:cubicBezTo>
                  <a:pt x="159803" y="141086"/>
                  <a:pt x="165965" y="154745"/>
                  <a:pt x="170654" y="168813"/>
                </a:cubicBezTo>
                <a:cubicBezTo>
                  <a:pt x="185744" y="606403"/>
                  <a:pt x="141694" y="447693"/>
                  <a:pt x="212857" y="661182"/>
                </a:cubicBezTo>
                <a:lnTo>
                  <a:pt x="226925" y="703385"/>
                </a:lnTo>
                <a:cubicBezTo>
                  <a:pt x="231614" y="717453"/>
                  <a:pt x="230506" y="735103"/>
                  <a:pt x="240992" y="745588"/>
                </a:cubicBezTo>
                <a:lnTo>
                  <a:pt x="269128" y="773723"/>
                </a:lnTo>
                <a:cubicBezTo>
                  <a:pt x="273817" y="792480"/>
                  <a:pt x="274549" y="812701"/>
                  <a:pt x="283195" y="829994"/>
                </a:cubicBezTo>
                <a:cubicBezTo>
                  <a:pt x="293218" y="850040"/>
                  <a:pt x="338624" y="876325"/>
                  <a:pt x="353534" y="886265"/>
                </a:cubicBezTo>
                <a:cubicBezTo>
                  <a:pt x="378989" y="924448"/>
                  <a:pt x="397004" y="957449"/>
                  <a:pt x="437940" y="984739"/>
                </a:cubicBezTo>
                <a:cubicBezTo>
                  <a:pt x="452008" y="994117"/>
                  <a:pt x="466941" y="1002312"/>
                  <a:pt x="480143" y="1012874"/>
                </a:cubicBezTo>
                <a:cubicBezTo>
                  <a:pt x="490500" y="1021160"/>
                  <a:pt x="496416" y="1035078"/>
                  <a:pt x="508279" y="1041010"/>
                </a:cubicBezTo>
                <a:cubicBezTo>
                  <a:pt x="534805" y="1054273"/>
                  <a:pt x="564550" y="1059767"/>
                  <a:pt x="592685" y="1069145"/>
                </a:cubicBezTo>
                <a:cubicBezTo>
                  <a:pt x="592689" y="1069146"/>
                  <a:pt x="677086" y="1097280"/>
                  <a:pt x="677091" y="1097280"/>
                </a:cubicBezTo>
                <a:lnTo>
                  <a:pt x="888106" y="1111348"/>
                </a:lnTo>
                <a:cubicBezTo>
                  <a:pt x="920931" y="1116037"/>
                  <a:pt x="954066" y="1118913"/>
                  <a:pt x="986580" y="1125416"/>
                </a:cubicBezTo>
                <a:cubicBezTo>
                  <a:pt x="1071745" y="1142449"/>
                  <a:pt x="1059263" y="1076179"/>
                  <a:pt x="1070986" y="1125416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33F344E-AED4-455A-8B62-A7AFA867B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257800" cy="1325563"/>
          </a:xfrm>
        </p:spPr>
        <p:txBody>
          <a:bodyPr/>
          <a:lstStyle/>
          <a:p>
            <a:r>
              <a:rPr lang="es-CO" dirty="0"/>
              <a:t>Curva flujo-Volumen del paciente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xmlns="" id="{49305DC8-4A04-4488-AAE1-0D24A382A346}"/>
              </a:ext>
            </a:extLst>
          </p:cNvPr>
          <p:cNvCxnSpPr/>
          <p:nvPr/>
        </p:nvCxnSpPr>
        <p:spPr>
          <a:xfrm>
            <a:off x="1350498" y="526289"/>
            <a:ext cx="0" cy="54959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xmlns="" id="{B392A279-EEAD-4EF9-BEFC-34918846A775}"/>
              </a:ext>
            </a:extLst>
          </p:cNvPr>
          <p:cNvCxnSpPr>
            <a:cxnSpLocks/>
          </p:cNvCxnSpPr>
          <p:nvPr/>
        </p:nvCxnSpPr>
        <p:spPr>
          <a:xfrm flipH="1">
            <a:off x="1362221" y="4781914"/>
            <a:ext cx="42789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xmlns="" id="{A7C5F40E-46C0-4A3D-A973-796DF5ED2ECB}"/>
              </a:ext>
            </a:extLst>
          </p:cNvPr>
          <p:cNvCxnSpPr>
            <a:cxnSpLocks/>
          </p:cNvCxnSpPr>
          <p:nvPr/>
        </p:nvCxnSpPr>
        <p:spPr>
          <a:xfrm>
            <a:off x="1362221" y="1899136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xmlns="" id="{8B3EC140-77BD-43EE-AC1B-D6E05114EF95}"/>
              </a:ext>
            </a:extLst>
          </p:cNvPr>
          <p:cNvCxnSpPr>
            <a:cxnSpLocks/>
          </p:cNvCxnSpPr>
          <p:nvPr/>
        </p:nvCxnSpPr>
        <p:spPr>
          <a:xfrm>
            <a:off x="1362221" y="2178144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xmlns="" id="{866EF6F6-B88B-411E-9D39-4D5AF799747A}"/>
              </a:ext>
            </a:extLst>
          </p:cNvPr>
          <p:cNvCxnSpPr>
            <a:cxnSpLocks/>
          </p:cNvCxnSpPr>
          <p:nvPr/>
        </p:nvCxnSpPr>
        <p:spPr>
          <a:xfrm>
            <a:off x="1362221" y="1662552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xmlns="" id="{5782F1F1-47F3-4DC3-8787-DEE7DD05CFD0}"/>
              </a:ext>
            </a:extLst>
          </p:cNvPr>
          <p:cNvCxnSpPr>
            <a:cxnSpLocks/>
          </p:cNvCxnSpPr>
          <p:nvPr/>
        </p:nvCxnSpPr>
        <p:spPr>
          <a:xfrm>
            <a:off x="1362221" y="1378632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xmlns="" id="{5BC35D63-4937-45BF-8DBC-3A275BA5585D}"/>
              </a:ext>
            </a:extLst>
          </p:cNvPr>
          <p:cNvCxnSpPr>
            <a:cxnSpLocks/>
          </p:cNvCxnSpPr>
          <p:nvPr/>
        </p:nvCxnSpPr>
        <p:spPr>
          <a:xfrm>
            <a:off x="1362221" y="1125413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xmlns="" id="{A099858B-C290-4416-88D6-865AE2C7E4F8}"/>
              </a:ext>
            </a:extLst>
          </p:cNvPr>
          <p:cNvCxnSpPr>
            <a:cxnSpLocks/>
          </p:cNvCxnSpPr>
          <p:nvPr/>
        </p:nvCxnSpPr>
        <p:spPr>
          <a:xfrm>
            <a:off x="1362221" y="3219154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xmlns="" id="{F5C773DF-EF1C-4BBF-BF24-6D88B97EA3A4}"/>
              </a:ext>
            </a:extLst>
          </p:cNvPr>
          <p:cNvCxnSpPr>
            <a:cxnSpLocks/>
          </p:cNvCxnSpPr>
          <p:nvPr/>
        </p:nvCxnSpPr>
        <p:spPr>
          <a:xfrm>
            <a:off x="1362221" y="3470026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xmlns="" id="{A175FD59-12B7-4513-8ACF-7ECC841D27B4}"/>
              </a:ext>
            </a:extLst>
          </p:cNvPr>
          <p:cNvCxnSpPr>
            <a:cxnSpLocks/>
          </p:cNvCxnSpPr>
          <p:nvPr/>
        </p:nvCxnSpPr>
        <p:spPr>
          <a:xfrm>
            <a:off x="1362221" y="2954434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xmlns="" id="{1490A307-144D-42BC-9327-F1CF8DB42B1A}"/>
              </a:ext>
            </a:extLst>
          </p:cNvPr>
          <p:cNvCxnSpPr>
            <a:cxnSpLocks/>
          </p:cNvCxnSpPr>
          <p:nvPr/>
        </p:nvCxnSpPr>
        <p:spPr>
          <a:xfrm>
            <a:off x="1362221" y="2698650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xmlns="" id="{52C28BD3-8C5C-4767-8FB1-0CC1C99BAB3D}"/>
              </a:ext>
            </a:extLst>
          </p:cNvPr>
          <p:cNvCxnSpPr>
            <a:cxnSpLocks/>
          </p:cNvCxnSpPr>
          <p:nvPr/>
        </p:nvCxnSpPr>
        <p:spPr>
          <a:xfrm>
            <a:off x="1362221" y="2459499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xmlns="" id="{3D04FA7C-822C-4EC8-9FB4-21F0AA4546E1}"/>
              </a:ext>
            </a:extLst>
          </p:cNvPr>
          <p:cNvCxnSpPr>
            <a:cxnSpLocks/>
          </p:cNvCxnSpPr>
          <p:nvPr/>
        </p:nvCxnSpPr>
        <p:spPr>
          <a:xfrm>
            <a:off x="1362221" y="5835744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xmlns="" id="{5D5B5F1E-793A-4465-857E-82DE20564FB6}"/>
              </a:ext>
            </a:extLst>
          </p:cNvPr>
          <p:cNvCxnSpPr>
            <a:cxnSpLocks/>
          </p:cNvCxnSpPr>
          <p:nvPr/>
        </p:nvCxnSpPr>
        <p:spPr>
          <a:xfrm>
            <a:off x="1362221" y="5571024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xmlns="" id="{A8A49CC1-9890-49C2-B91E-12887082D937}"/>
              </a:ext>
            </a:extLst>
          </p:cNvPr>
          <p:cNvCxnSpPr>
            <a:cxnSpLocks/>
          </p:cNvCxnSpPr>
          <p:nvPr/>
        </p:nvCxnSpPr>
        <p:spPr>
          <a:xfrm>
            <a:off x="1362221" y="5301172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xmlns="" id="{4C9D9898-0954-428F-BF22-7790D1239C8E}"/>
              </a:ext>
            </a:extLst>
          </p:cNvPr>
          <p:cNvCxnSpPr>
            <a:cxnSpLocks/>
          </p:cNvCxnSpPr>
          <p:nvPr/>
        </p:nvCxnSpPr>
        <p:spPr>
          <a:xfrm>
            <a:off x="1362221" y="5047953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xmlns="" id="{A2B4A852-A1C6-4A17-A951-4FAE64A32E27}"/>
              </a:ext>
            </a:extLst>
          </p:cNvPr>
          <p:cNvCxnSpPr>
            <a:cxnSpLocks/>
          </p:cNvCxnSpPr>
          <p:nvPr/>
        </p:nvCxnSpPr>
        <p:spPr>
          <a:xfrm>
            <a:off x="1362221" y="4502906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xmlns="" id="{0C7B21BA-3B59-43B7-91F0-3987738C57C1}"/>
              </a:ext>
            </a:extLst>
          </p:cNvPr>
          <p:cNvCxnSpPr>
            <a:cxnSpLocks/>
          </p:cNvCxnSpPr>
          <p:nvPr/>
        </p:nvCxnSpPr>
        <p:spPr>
          <a:xfrm>
            <a:off x="1362221" y="4781914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xmlns="" id="{861AB8B2-E259-477E-970C-9CC2CCE8647A}"/>
              </a:ext>
            </a:extLst>
          </p:cNvPr>
          <p:cNvCxnSpPr>
            <a:cxnSpLocks/>
          </p:cNvCxnSpPr>
          <p:nvPr/>
        </p:nvCxnSpPr>
        <p:spPr>
          <a:xfrm>
            <a:off x="1362221" y="4252254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xmlns="" id="{5D502BA4-F325-4D69-96C8-FBD6E976B09D}"/>
              </a:ext>
            </a:extLst>
          </p:cNvPr>
          <p:cNvCxnSpPr>
            <a:cxnSpLocks/>
          </p:cNvCxnSpPr>
          <p:nvPr/>
        </p:nvCxnSpPr>
        <p:spPr>
          <a:xfrm>
            <a:off x="1362221" y="3996470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xmlns="" id="{3D7667A9-B94C-4349-B795-18CEA1576E34}"/>
              </a:ext>
            </a:extLst>
          </p:cNvPr>
          <p:cNvCxnSpPr>
            <a:cxnSpLocks/>
          </p:cNvCxnSpPr>
          <p:nvPr/>
        </p:nvCxnSpPr>
        <p:spPr>
          <a:xfrm>
            <a:off x="1362221" y="3743251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xmlns="" id="{9EC01A13-5A60-4ED9-B63C-F633871DDCD7}"/>
              </a:ext>
            </a:extLst>
          </p:cNvPr>
          <p:cNvCxnSpPr>
            <a:cxnSpLocks/>
          </p:cNvCxnSpPr>
          <p:nvPr/>
        </p:nvCxnSpPr>
        <p:spPr>
          <a:xfrm>
            <a:off x="5622388" y="4528695"/>
            <a:ext cx="0" cy="253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xmlns="" id="{CE21FE6E-F911-4CDC-9266-5520EBA664FA}"/>
              </a:ext>
            </a:extLst>
          </p:cNvPr>
          <p:cNvCxnSpPr>
            <a:cxnSpLocks/>
          </p:cNvCxnSpPr>
          <p:nvPr/>
        </p:nvCxnSpPr>
        <p:spPr>
          <a:xfrm>
            <a:off x="5085471" y="4528694"/>
            <a:ext cx="0" cy="253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xmlns="" id="{EE4F7191-E562-45A5-BCDE-0E4EDA667585}"/>
              </a:ext>
            </a:extLst>
          </p:cNvPr>
          <p:cNvCxnSpPr>
            <a:cxnSpLocks/>
          </p:cNvCxnSpPr>
          <p:nvPr/>
        </p:nvCxnSpPr>
        <p:spPr>
          <a:xfrm>
            <a:off x="4553243" y="4531042"/>
            <a:ext cx="0" cy="253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xmlns="" id="{585E390F-7184-4946-A0A8-6ACF244848FE}"/>
              </a:ext>
            </a:extLst>
          </p:cNvPr>
          <p:cNvCxnSpPr>
            <a:cxnSpLocks/>
          </p:cNvCxnSpPr>
          <p:nvPr/>
        </p:nvCxnSpPr>
        <p:spPr>
          <a:xfrm>
            <a:off x="4018671" y="4531041"/>
            <a:ext cx="0" cy="253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xmlns="" id="{C2DA4BF2-CB33-4F4B-A825-40924A231C58}"/>
              </a:ext>
            </a:extLst>
          </p:cNvPr>
          <p:cNvCxnSpPr>
            <a:cxnSpLocks/>
          </p:cNvCxnSpPr>
          <p:nvPr/>
        </p:nvCxnSpPr>
        <p:spPr>
          <a:xfrm>
            <a:off x="3481756" y="4526347"/>
            <a:ext cx="0" cy="253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xmlns="" id="{5327E66C-1CDE-4D43-9061-C2F7D8B81F67}"/>
              </a:ext>
            </a:extLst>
          </p:cNvPr>
          <p:cNvCxnSpPr>
            <a:cxnSpLocks/>
          </p:cNvCxnSpPr>
          <p:nvPr/>
        </p:nvCxnSpPr>
        <p:spPr>
          <a:xfrm>
            <a:off x="2958907" y="4526346"/>
            <a:ext cx="0" cy="253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xmlns="" id="{116BF560-4791-47DD-AA52-710061DBAA0D}"/>
              </a:ext>
            </a:extLst>
          </p:cNvPr>
          <p:cNvCxnSpPr>
            <a:cxnSpLocks/>
          </p:cNvCxnSpPr>
          <p:nvPr/>
        </p:nvCxnSpPr>
        <p:spPr>
          <a:xfrm>
            <a:off x="2412611" y="4528694"/>
            <a:ext cx="0" cy="253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xmlns="" id="{6751E28D-D99E-4D52-A62B-B61D50C9E6D6}"/>
              </a:ext>
            </a:extLst>
          </p:cNvPr>
          <p:cNvCxnSpPr>
            <a:cxnSpLocks/>
          </p:cNvCxnSpPr>
          <p:nvPr/>
        </p:nvCxnSpPr>
        <p:spPr>
          <a:xfrm>
            <a:off x="1892107" y="4528693"/>
            <a:ext cx="0" cy="253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xmlns="" id="{ACF35592-0018-47C6-8C41-3544AA35F205}"/>
              </a:ext>
            </a:extLst>
          </p:cNvPr>
          <p:cNvCxnSpPr>
            <a:cxnSpLocks/>
          </p:cNvCxnSpPr>
          <p:nvPr/>
        </p:nvCxnSpPr>
        <p:spPr>
          <a:xfrm>
            <a:off x="1362221" y="873158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xmlns="" id="{C5508A94-387B-4607-B11F-C1D1BAC75263}"/>
              </a:ext>
            </a:extLst>
          </p:cNvPr>
          <p:cNvCxnSpPr>
            <a:cxnSpLocks/>
          </p:cNvCxnSpPr>
          <p:nvPr/>
        </p:nvCxnSpPr>
        <p:spPr>
          <a:xfrm>
            <a:off x="1362221" y="630699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uadroTexto 75">
            <a:extLst>
              <a:ext uri="{FF2B5EF4-FFF2-40B4-BE49-F238E27FC236}">
                <a16:creationId xmlns:a16="http://schemas.microsoft.com/office/drawing/2014/main" xmlns="" id="{DAB8E4F6-F882-4FDD-B0D2-5830A8B16537}"/>
              </a:ext>
            </a:extLst>
          </p:cNvPr>
          <p:cNvSpPr txBox="1"/>
          <p:nvPr/>
        </p:nvSpPr>
        <p:spPr>
          <a:xfrm>
            <a:off x="1757668" y="503826"/>
            <a:ext cx="137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Flujo (L/</a:t>
            </a:r>
            <a:r>
              <a:rPr lang="es-CO" dirty="0" err="1"/>
              <a:t>seg</a:t>
            </a:r>
            <a:r>
              <a:rPr lang="es-CO" dirty="0"/>
              <a:t>)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xmlns="" id="{F88A2AEF-7701-428B-BAA9-6D2F9B7CBD1A}"/>
              </a:ext>
            </a:extLst>
          </p:cNvPr>
          <p:cNvSpPr txBox="1"/>
          <p:nvPr/>
        </p:nvSpPr>
        <p:spPr>
          <a:xfrm>
            <a:off x="4476820" y="4004772"/>
            <a:ext cx="137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Volumen (L)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xmlns="" id="{9DA21AA9-36B3-4A69-BC42-F26774AD9A9A}"/>
              </a:ext>
            </a:extLst>
          </p:cNvPr>
          <p:cNvSpPr txBox="1"/>
          <p:nvPr/>
        </p:nvSpPr>
        <p:spPr>
          <a:xfrm>
            <a:off x="941724" y="458184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16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xmlns="" id="{55042DB3-79A6-4362-A2B0-CF3A621BBC69}"/>
              </a:ext>
            </a:extLst>
          </p:cNvPr>
          <p:cNvSpPr txBox="1"/>
          <p:nvPr/>
        </p:nvSpPr>
        <p:spPr>
          <a:xfrm>
            <a:off x="960466" y="918801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14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xmlns="" id="{795352B3-A7C4-4428-B6ED-7AA4005A7E5C}"/>
              </a:ext>
            </a:extLst>
          </p:cNvPr>
          <p:cNvSpPr txBox="1"/>
          <p:nvPr/>
        </p:nvSpPr>
        <p:spPr>
          <a:xfrm>
            <a:off x="960466" y="1454294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12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xmlns="" id="{ACB53778-8B41-4E8D-932C-35021EBF062A}"/>
              </a:ext>
            </a:extLst>
          </p:cNvPr>
          <p:cNvSpPr txBox="1"/>
          <p:nvPr/>
        </p:nvSpPr>
        <p:spPr>
          <a:xfrm>
            <a:off x="973619" y="1974099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10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xmlns="" id="{02054F5D-33F0-4A9E-8CBB-4965C6BA32DB}"/>
              </a:ext>
            </a:extLst>
          </p:cNvPr>
          <p:cNvSpPr txBox="1"/>
          <p:nvPr/>
        </p:nvSpPr>
        <p:spPr>
          <a:xfrm>
            <a:off x="1040386" y="2499914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8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xmlns="" id="{09DE74D4-B99C-4C15-B8BA-1D16983D9211}"/>
              </a:ext>
            </a:extLst>
          </p:cNvPr>
          <p:cNvSpPr txBox="1"/>
          <p:nvPr/>
        </p:nvSpPr>
        <p:spPr>
          <a:xfrm>
            <a:off x="999410" y="3019490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6</a:t>
            </a: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xmlns="" id="{FE5D4741-4BD3-446A-911F-D43FA926E579}"/>
              </a:ext>
            </a:extLst>
          </p:cNvPr>
          <p:cNvSpPr txBox="1"/>
          <p:nvPr/>
        </p:nvSpPr>
        <p:spPr>
          <a:xfrm>
            <a:off x="999410" y="3556187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xmlns="" id="{729A1CA8-76FE-48E7-A861-4C0E3E236762}"/>
              </a:ext>
            </a:extLst>
          </p:cNvPr>
          <p:cNvSpPr txBox="1"/>
          <p:nvPr/>
        </p:nvSpPr>
        <p:spPr>
          <a:xfrm>
            <a:off x="980654" y="4038162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xmlns="" id="{637A6FFE-4ED2-4555-BCC0-68BF99E66B0F}"/>
              </a:ext>
            </a:extLst>
          </p:cNvPr>
          <p:cNvSpPr txBox="1"/>
          <p:nvPr/>
        </p:nvSpPr>
        <p:spPr>
          <a:xfrm>
            <a:off x="993751" y="4574859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xmlns="" id="{0C9237E9-F9A2-4F5A-BD0A-E80F02F67C3C}"/>
              </a:ext>
            </a:extLst>
          </p:cNvPr>
          <p:cNvSpPr txBox="1"/>
          <p:nvPr/>
        </p:nvSpPr>
        <p:spPr>
          <a:xfrm>
            <a:off x="993751" y="5134175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xmlns="" id="{3B4B3A2C-43AC-4E60-B456-6349A5917742}"/>
              </a:ext>
            </a:extLst>
          </p:cNvPr>
          <p:cNvSpPr txBox="1"/>
          <p:nvPr/>
        </p:nvSpPr>
        <p:spPr>
          <a:xfrm>
            <a:off x="980654" y="5616376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xmlns="" id="{06FFCB52-5D0C-4F0C-8221-5BCCE1249F22}"/>
              </a:ext>
            </a:extLst>
          </p:cNvPr>
          <p:cNvSpPr txBox="1"/>
          <p:nvPr/>
        </p:nvSpPr>
        <p:spPr>
          <a:xfrm>
            <a:off x="2298584" y="4759525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xmlns="" id="{3D718599-D152-4226-8B92-79365CA295AF}"/>
              </a:ext>
            </a:extLst>
          </p:cNvPr>
          <p:cNvSpPr txBox="1"/>
          <p:nvPr/>
        </p:nvSpPr>
        <p:spPr>
          <a:xfrm>
            <a:off x="3365383" y="4758375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xmlns="" id="{989BB2D1-A3D7-4390-9774-8328DE10A343}"/>
              </a:ext>
            </a:extLst>
          </p:cNvPr>
          <p:cNvSpPr txBox="1"/>
          <p:nvPr/>
        </p:nvSpPr>
        <p:spPr>
          <a:xfrm>
            <a:off x="4418666" y="4758375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6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xmlns="" id="{53912C5F-F478-49DF-9F36-206CB0B7D346}"/>
              </a:ext>
            </a:extLst>
          </p:cNvPr>
          <p:cNvSpPr txBox="1"/>
          <p:nvPr/>
        </p:nvSpPr>
        <p:spPr>
          <a:xfrm>
            <a:off x="5462330" y="4721046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8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xmlns="" id="{EA2014CD-BA0B-4B52-9517-0AFF127E91F4}"/>
              </a:ext>
            </a:extLst>
          </p:cNvPr>
          <p:cNvSpPr/>
          <p:nvPr/>
        </p:nvSpPr>
        <p:spPr>
          <a:xfrm>
            <a:off x="1829971" y="2865118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xmlns="" id="{DB18FEDC-2B3E-4355-82EE-B8C65497CC4B}"/>
              </a:ext>
            </a:extLst>
          </p:cNvPr>
          <p:cNvSpPr/>
          <p:nvPr/>
        </p:nvSpPr>
        <p:spPr>
          <a:xfrm>
            <a:off x="2913714" y="4310643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1" name="Elipse 100">
            <a:extLst>
              <a:ext uri="{FF2B5EF4-FFF2-40B4-BE49-F238E27FC236}">
                <a16:creationId xmlns:a16="http://schemas.microsoft.com/office/drawing/2014/main" xmlns="" id="{BB933258-06B4-48CD-9F83-EB6585F888F2}"/>
              </a:ext>
            </a:extLst>
          </p:cNvPr>
          <p:cNvSpPr/>
          <p:nvPr/>
        </p:nvSpPr>
        <p:spPr>
          <a:xfrm>
            <a:off x="2391908" y="3636556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59" name="Tabla 58">
            <a:extLst>
              <a:ext uri="{FF2B5EF4-FFF2-40B4-BE49-F238E27FC236}">
                <a16:creationId xmlns:a16="http://schemas.microsoft.com/office/drawing/2014/main" xmlns="" id="{5D3F5AD9-150B-4854-8CF3-0A84E4165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149059"/>
              </p:ext>
            </p:extLst>
          </p:nvPr>
        </p:nvGraphicFramePr>
        <p:xfrm>
          <a:off x="6067505" y="2459578"/>
          <a:ext cx="5679018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075">
                  <a:extLst>
                    <a:ext uri="{9D8B030D-6E8A-4147-A177-3AD203B41FA5}">
                      <a16:colId xmlns:a16="http://schemas.microsoft.com/office/drawing/2014/main" xmlns="" val="1630967756"/>
                    </a:ext>
                  </a:extLst>
                </a:gridCol>
                <a:gridCol w="849682">
                  <a:extLst>
                    <a:ext uri="{9D8B030D-6E8A-4147-A177-3AD203B41FA5}">
                      <a16:colId xmlns:a16="http://schemas.microsoft.com/office/drawing/2014/main" xmlns="" val="3270493303"/>
                    </a:ext>
                  </a:extLst>
                </a:gridCol>
                <a:gridCol w="745309">
                  <a:extLst>
                    <a:ext uri="{9D8B030D-6E8A-4147-A177-3AD203B41FA5}">
                      <a16:colId xmlns:a16="http://schemas.microsoft.com/office/drawing/2014/main" xmlns="" val="1721098433"/>
                    </a:ext>
                  </a:extLst>
                </a:gridCol>
                <a:gridCol w="693468">
                  <a:extLst>
                    <a:ext uri="{9D8B030D-6E8A-4147-A177-3AD203B41FA5}">
                      <a16:colId xmlns:a16="http://schemas.microsoft.com/office/drawing/2014/main" xmlns="" val="2512458201"/>
                    </a:ext>
                  </a:extLst>
                </a:gridCol>
                <a:gridCol w="738513">
                  <a:extLst>
                    <a:ext uri="{9D8B030D-6E8A-4147-A177-3AD203B41FA5}">
                      <a16:colId xmlns:a16="http://schemas.microsoft.com/office/drawing/2014/main" xmlns="" val="2536160767"/>
                    </a:ext>
                  </a:extLst>
                </a:gridCol>
                <a:gridCol w="622180">
                  <a:extLst>
                    <a:ext uri="{9D8B030D-6E8A-4147-A177-3AD203B41FA5}">
                      <a16:colId xmlns:a16="http://schemas.microsoft.com/office/drawing/2014/main" xmlns="" val="290405952"/>
                    </a:ext>
                  </a:extLst>
                </a:gridCol>
                <a:gridCol w="787791">
                  <a:extLst>
                    <a:ext uri="{9D8B030D-6E8A-4147-A177-3AD203B41FA5}">
                      <a16:colId xmlns:a16="http://schemas.microsoft.com/office/drawing/2014/main" xmlns="" val="4262007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Teórico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dirty="0"/>
                        <a:t>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dirty="0"/>
                        <a:t>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b="0" dirty="0"/>
                        <a:t>% cambio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877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800" dirty="0"/>
                        <a:t>CVF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2,14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1,34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62,6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800" dirty="0"/>
                        <a:t>1,49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800" dirty="0"/>
                        <a:t>69,6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11,2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708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800" dirty="0"/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1,67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0,92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0,88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52,5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7,2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22661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800" dirty="0"/>
                        <a:t>FEV1/CVF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78,7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61,1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77,5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58,9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74,8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-3,6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99549211"/>
                  </a:ext>
                </a:extLst>
              </a:tr>
            </a:tbl>
          </a:graphicData>
        </a:graphic>
      </p:graphicFrame>
      <p:sp>
        <p:nvSpPr>
          <p:cNvPr id="58" name="CuadroTexto 57">
            <a:extLst>
              <a:ext uri="{FF2B5EF4-FFF2-40B4-BE49-F238E27FC236}">
                <a16:creationId xmlns:a16="http://schemas.microsoft.com/office/drawing/2014/main" xmlns="" id="{C2C4F5D5-85C1-4089-91A0-8BD259B92048}"/>
              </a:ext>
            </a:extLst>
          </p:cNvPr>
          <p:cNvSpPr txBox="1"/>
          <p:nvPr/>
        </p:nvSpPr>
        <p:spPr>
          <a:xfrm>
            <a:off x="1216801" y="6300853"/>
            <a:ext cx="4387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Puntos rojos: </a:t>
            </a:r>
            <a:r>
              <a:rPr lang="es-CO" dirty="0"/>
              <a:t>predicho normal del paciente</a:t>
            </a:r>
          </a:p>
        </p:txBody>
      </p:sp>
    </p:spTree>
    <p:extLst>
      <p:ext uri="{BB962C8B-B14F-4D97-AF65-F5344CB8AC3E}">
        <p14:creationId xmlns:p14="http://schemas.microsoft.com/office/powerpoint/2010/main" val="4153329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4A8F477-D220-46F1-A7C5-F928186F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Oxigenoterapia</a:t>
            </a:r>
            <a:endParaRPr lang="es-CO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38F297D5-2517-41B8-B648-B18811091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563678" cy="435133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CO" sz="4400" dirty="0"/>
              <a:t>Objetivos del uso de oxígeno domiciliario:</a:t>
            </a:r>
          </a:p>
          <a:p>
            <a:pPr algn="just"/>
            <a:endParaRPr lang="es-CO" sz="4400" dirty="0"/>
          </a:p>
          <a:p>
            <a:pPr marL="1200150" lvl="1" indent="-742950" algn="just">
              <a:buFont typeface="+mj-lt"/>
              <a:buAutoNum type="arabicPeriod"/>
            </a:pPr>
            <a:r>
              <a:rPr lang="es-CO" sz="4000" dirty="0"/>
              <a:t>Prolongar la vida del paciente.</a:t>
            </a:r>
          </a:p>
          <a:p>
            <a:pPr marL="1200150" lvl="1" indent="-742950" algn="just">
              <a:buFont typeface="+mj-lt"/>
              <a:buAutoNum type="arabicPeriod"/>
            </a:pPr>
            <a:r>
              <a:rPr lang="es-CO" sz="4000" dirty="0"/>
              <a:t>Mejorar la tolerancia al ejercicio y calidad de vida.</a:t>
            </a:r>
          </a:p>
          <a:p>
            <a:pPr marL="1200150" lvl="1" indent="-742950" algn="just">
              <a:buFont typeface="+mj-lt"/>
              <a:buAutoNum type="arabicPeriod"/>
            </a:pPr>
            <a:r>
              <a:rPr lang="es-CO" sz="4000" dirty="0"/>
              <a:t>Disminuir el deterioro orgánico de la hipoxemia grave en los pacientes.</a:t>
            </a:r>
          </a:p>
          <a:p>
            <a:pPr algn="just"/>
            <a:endParaRPr lang="es-CO" sz="4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FC3E7E7F-0C48-4AB7-9EDC-34CB1DEEF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949" y="1825625"/>
            <a:ext cx="2609850" cy="418147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341E2FA-0BEA-47A0-9471-C55CAE3C1F7F}"/>
              </a:ext>
            </a:extLst>
          </p:cNvPr>
          <p:cNvSpPr/>
          <p:nvPr/>
        </p:nvSpPr>
        <p:spPr>
          <a:xfrm>
            <a:off x="449384" y="6311900"/>
            <a:ext cx="68353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</a:rPr>
              <a:t>Jacobs SS, et al. Optimizing Home Oxygen Therapy. An Official American Thoracic Society Workshop Report. Ann Am </a:t>
            </a:r>
            <a:r>
              <a:rPr lang="en-US" sz="1000" dirty="0" err="1">
                <a:latin typeface="Arial" panose="020B0604020202020204" pitchFamily="34" charset="0"/>
                <a:ea typeface="Calibri" panose="020F0502020204030204" pitchFamily="34" charset="0"/>
              </a:rPr>
              <a:t>Thorac</a:t>
            </a:r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</a:rPr>
              <a:t> Soc 2018; 15:1369.</a:t>
            </a:r>
            <a:endParaRPr lang="es-CO" sz="1000" dirty="0"/>
          </a:p>
        </p:txBody>
      </p:sp>
    </p:spTree>
    <p:extLst>
      <p:ext uri="{BB962C8B-B14F-4D97-AF65-F5344CB8AC3E}">
        <p14:creationId xmlns:p14="http://schemas.microsoft.com/office/powerpoint/2010/main" val="132064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7C9DFF4-9625-4098-9A2A-BB73C89BA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¿Quién?………………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3A2D9AA6-787D-4F0D-91D1-C5361C3F0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5257" y="1920081"/>
            <a:ext cx="10512424" cy="823912"/>
          </a:xfrm>
        </p:spPr>
        <p:txBody>
          <a:bodyPr>
            <a:normAutofit/>
          </a:bodyPr>
          <a:lstStyle/>
          <a:p>
            <a:r>
              <a:rPr lang="es-CO" sz="2800" b="0" dirty="0"/>
              <a:t>Todo medico que prescribe oxigeno domiciliario es responsable por: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F133DA0-F50C-4679-96D0-8DF7A4215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8213" y="2983937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es-CO" dirty="0"/>
              <a:t>Establecer necesidad y objetivo del tratamiento.</a:t>
            </a:r>
          </a:p>
          <a:p>
            <a:pPr lvl="0"/>
            <a:r>
              <a:rPr lang="es-CO" dirty="0"/>
              <a:t>Determinar el flujo necesario y la condición a corregir </a:t>
            </a:r>
          </a:p>
          <a:p>
            <a:pPr lvl="0"/>
            <a:r>
              <a:rPr lang="es-CO" dirty="0"/>
              <a:t>Conocer las tecnologías locales</a:t>
            </a:r>
          </a:p>
          <a:p>
            <a:pPr lvl="0"/>
            <a:r>
              <a:rPr lang="es-CO" dirty="0"/>
              <a:t>Proporcionar la fórmula médica.</a:t>
            </a:r>
          </a:p>
          <a:p>
            <a:endParaRPr lang="es-CO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xmlns="" id="{6664CC39-0322-4761-9FA6-068C83B70B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8293" y="2983937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es-CO" dirty="0"/>
              <a:t>Reevaluar la necesidad de oxígeno.</a:t>
            </a:r>
          </a:p>
          <a:p>
            <a:pPr lvl="0"/>
            <a:r>
              <a:rPr lang="es-CO" dirty="0"/>
              <a:t>Educar. </a:t>
            </a:r>
          </a:p>
          <a:p>
            <a:pPr lvl="0"/>
            <a:r>
              <a:rPr lang="es-CO" dirty="0"/>
              <a:t>Suspender 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CO" dirty="0"/>
              <a:t>Si el paciente no desea utilizarlo 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CO" dirty="0"/>
              <a:t>Mejoría paraclínica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DDD4B8D6-178F-47C4-A0F0-BB0F0DC9F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357" y="-3175"/>
            <a:ext cx="3667124" cy="20621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F47BF22-6300-4423-B784-B18B861E07FD}"/>
              </a:ext>
            </a:extLst>
          </p:cNvPr>
          <p:cNvSpPr/>
          <p:nvPr/>
        </p:nvSpPr>
        <p:spPr>
          <a:xfrm>
            <a:off x="572453" y="609276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>
                <a:latin typeface="Arial" panose="020B0604020202020204" pitchFamily="34" charset="0"/>
                <a:ea typeface="Calibri" panose="020F0502020204030204" pitchFamily="34" charset="0"/>
              </a:rPr>
              <a:t>Tiep</a:t>
            </a:r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</a:rPr>
              <a:t> BL, et al. Long-term supplemental oxygen therapy. 2019 UpToDate. page: https://www.uptodate.com/contents/long-term-supplemental-oxygen-therapy. </a:t>
            </a:r>
            <a:r>
              <a:rPr lang="en-US" sz="1000" dirty="0" err="1">
                <a:latin typeface="Arial" panose="020B0604020202020204" pitchFamily="34" charset="0"/>
                <a:ea typeface="Calibri" panose="020F0502020204030204" pitchFamily="34" charset="0"/>
              </a:rPr>
              <a:t>Último</a:t>
            </a:r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ea typeface="Calibri" panose="020F0502020204030204" pitchFamily="34" charset="0"/>
              </a:rPr>
              <a:t>acceso</a:t>
            </a:r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</a:rPr>
              <a:t>: 10-02-2019 </a:t>
            </a:r>
            <a:endParaRPr lang="es-CO" sz="1000" dirty="0"/>
          </a:p>
        </p:txBody>
      </p:sp>
    </p:spTree>
    <p:extLst>
      <p:ext uri="{BB962C8B-B14F-4D97-AF65-F5344CB8AC3E}">
        <p14:creationId xmlns:p14="http://schemas.microsoft.com/office/powerpoint/2010/main" val="18625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build="p"/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6091376" cy="6858000"/>
          </a:xfrm>
          <a:prstGeom prst="rect">
            <a:avLst/>
          </a:prstGeom>
          <a:solidFill>
            <a:srgbClr val="005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005493"/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7"/>
          </p:nvPr>
        </p:nvSpPr>
        <p:spPr>
          <a:xfrm>
            <a:off x="614305" y="1750389"/>
            <a:ext cx="5225371" cy="40459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s-CO" sz="1200" b="1" dirty="0"/>
              <a:t>Médico Internista </a:t>
            </a:r>
            <a:endParaRPr lang="es-CO" sz="1200" dirty="0"/>
          </a:p>
          <a:p>
            <a:pPr>
              <a:lnSpc>
                <a:spcPct val="120000"/>
              </a:lnSpc>
            </a:pPr>
            <a:r>
              <a:rPr lang="es-CO" sz="1200" b="1" dirty="0"/>
              <a:t>Epidemiólogo</a:t>
            </a:r>
            <a:endParaRPr lang="es-CO" sz="1200" dirty="0"/>
          </a:p>
          <a:p>
            <a:pPr>
              <a:lnSpc>
                <a:spcPct val="120000"/>
              </a:lnSpc>
            </a:pPr>
            <a:r>
              <a:rPr lang="es-CO" sz="1200" b="1" dirty="0"/>
              <a:t>Especialista en Neumología Universidad El Bosque</a:t>
            </a:r>
            <a:endParaRPr lang="es-CO" sz="1200" dirty="0"/>
          </a:p>
          <a:p>
            <a:pPr>
              <a:lnSpc>
                <a:spcPct val="120000"/>
              </a:lnSpc>
            </a:pPr>
            <a:r>
              <a:rPr lang="es-CO" sz="1200" b="1" dirty="0"/>
              <a:t>Especialista en Trastornos Respiratorios Durante el Dormir - UNAM</a:t>
            </a:r>
            <a:endParaRPr lang="es-CO" sz="1200" dirty="0"/>
          </a:p>
          <a:p>
            <a:endParaRPr lang="es-ES_tradnl" sz="1200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8"/>
          </p:nvPr>
        </p:nvSpPr>
        <p:spPr>
          <a:xfrm>
            <a:off x="563896" y="1241479"/>
            <a:ext cx="5211724" cy="686979"/>
          </a:xfrm>
        </p:spPr>
        <p:txBody>
          <a:bodyPr/>
          <a:lstStyle/>
          <a:p>
            <a:r>
              <a:rPr lang="es-CO" sz="2800" i="1" dirty="0"/>
              <a:t>GERMÁN DÍAZ-SANTOS</a:t>
            </a:r>
          </a:p>
          <a:p>
            <a:endParaRPr lang="es-ES_tradnl" sz="28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5" y="6044177"/>
            <a:ext cx="5251801" cy="579896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268B8E7A-EF80-4438-B6B0-D804E9263200}"/>
              </a:ext>
            </a:extLst>
          </p:cNvPr>
          <p:cNvSpPr/>
          <p:nvPr/>
        </p:nvSpPr>
        <p:spPr>
          <a:xfrm>
            <a:off x="5948806" y="147717"/>
            <a:ext cx="630226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Rehabilitación pulmonar en la EPOC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xmlns="" id="{A9C9D224-77CC-42F2-982E-1EB52C7311DE}"/>
              </a:ext>
            </a:extLst>
          </p:cNvPr>
          <p:cNvSpPr txBox="1">
            <a:spLocks/>
          </p:cNvSpPr>
          <p:nvPr/>
        </p:nvSpPr>
        <p:spPr>
          <a:xfrm>
            <a:off x="639933" y="3782500"/>
            <a:ext cx="5211724" cy="686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3200" b="1" i="0" kern="1200" baseline="0">
                <a:solidFill>
                  <a:schemeClr val="bg2"/>
                </a:solidFill>
                <a:latin typeface="Helvetica"/>
                <a:ea typeface="+mn-ea"/>
                <a:cs typeface="Myriad Pro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s-CO" sz="2800" i="1" dirty="0"/>
              <a:t>JOHN BASTIDAS</a:t>
            </a:r>
          </a:p>
          <a:p>
            <a:pPr fontAlgn="auto">
              <a:spcAft>
                <a:spcPts val="0"/>
              </a:spcAft>
            </a:pPr>
            <a:endParaRPr lang="es-ES_tradnl" sz="2800" dirty="0"/>
          </a:p>
        </p:txBody>
      </p:sp>
      <p:sp>
        <p:nvSpPr>
          <p:cNvPr id="14" name="Marcador de texto 9">
            <a:extLst>
              <a:ext uri="{FF2B5EF4-FFF2-40B4-BE49-F238E27FC236}">
                <a16:creationId xmlns:a16="http://schemas.microsoft.com/office/drawing/2014/main" xmlns="" id="{59F2A4C0-14A6-40F7-8AEA-5FAD54BDA3D1}"/>
              </a:ext>
            </a:extLst>
          </p:cNvPr>
          <p:cNvSpPr txBox="1">
            <a:spLocks/>
          </p:cNvSpPr>
          <p:nvPr/>
        </p:nvSpPr>
        <p:spPr>
          <a:xfrm>
            <a:off x="723435" y="4218380"/>
            <a:ext cx="5225371" cy="4045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b="0" i="0" kern="1200" baseline="0">
                <a:solidFill>
                  <a:schemeClr val="bg2"/>
                </a:solidFill>
                <a:latin typeface="Helvetica"/>
                <a:ea typeface="+mn-ea"/>
                <a:cs typeface="Myriad Pro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CO" sz="1200" b="1" dirty="0"/>
              <a:t>Médico Internista </a:t>
            </a:r>
            <a:endParaRPr lang="es-CO" sz="1200" dirty="0"/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CO" sz="1200" b="1" dirty="0"/>
              <a:t>Especialista en Neumología Universidad El Bosque</a:t>
            </a:r>
            <a:endParaRPr lang="es-CO" sz="1200" dirty="0"/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CO" sz="1200" b="1" dirty="0"/>
              <a:t>Especialista en Oncología Torácica - UNAM</a:t>
            </a:r>
            <a:endParaRPr lang="es-CO" sz="1200" dirty="0"/>
          </a:p>
          <a:p>
            <a:pPr fontAlgn="auto">
              <a:spcAft>
                <a:spcPts val="0"/>
              </a:spcAft>
            </a:pPr>
            <a:endParaRPr lang="es-ES_tradnl" sz="1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6B39F1F5-5293-4887-A2E5-F727499DD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331" y="2733040"/>
            <a:ext cx="5166650" cy="412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42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xmlns="" id="{8F268579-768E-438E-A6E1-24B67D51239B}"/>
              </a:ext>
            </a:extLst>
          </p:cNvPr>
          <p:cNvGrpSpPr/>
          <p:nvPr/>
        </p:nvGrpSpPr>
        <p:grpSpPr>
          <a:xfrm>
            <a:off x="6406457" y="233813"/>
            <a:ext cx="5098940" cy="918185"/>
            <a:chOff x="1009616" y="2583585"/>
            <a:chExt cx="2608227" cy="2913021"/>
          </a:xfrm>
        </p:grpSpPr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xmlns="" id="{BDFE3772-9918-4DD9-8CD0-D8EB16BDC408}"/>
                </a:ext>
              </a:extLst>
            </p:cNvPr>
            <p:cNvSpPr/>
            <p:nvPr/>
          </p:nvSpPr>
          <p:spPr>
            <a:xfrm>
              <a:off x="1009616" y="2583585"/>
              <a:ext cx="2608227" cy="28676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xmlns="" id="{1851FE44-E57F-4E30-BC46-7164CBBED89B}"/>
                </a:ext>
              </a:extLst>
            </p:cNvPr>
            <p:cNvSpPr txBox="1"/>
            <p:nvPr/>
          </p:nvSpPr>
          <p:spPr>
            <a:xfrm>
              <a:off x="1009617" y="2597426"/>
              <a:ext cx="2608226" cy="2899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s-CO" dirty="0">
                  <a:solidFill>
                    <a:schemeClr val="bg1"/>
                  </a:solidFill>
                </a:rPr>
                <a:t>Paciente con enfermedad respiratoria definida.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s-CO" dirty="0">
                  <a:solidFill>
                    <a:schemeClr val="bg1"/>
                  </a:solidFill>
                </a:rPr>
                <a:t>Requiere suplemento de oxigeno.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s-CO" dirty="0">
                  <a:solidFill>
                    <a:schemeClr val="bg1"/>
                  </a:solidFill>
                </a:rPr>
                <a:t>Tiene una indicación.</a:t>
              </a: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xmlns="" id="{91896ADF-4ED6-4FDC-A6A8-6CB906518FE8}"/>
              </a:ext>
            </a:extLst>
          </p:cNvPr>
          <p:cNvGrpSpPr/>
          <p:nvPr/>
        </p:nvGrpSpPr>
        <p:grpSpPr>
          <a:xfrm>
            <a:off x="3979184" y="1590169"/>
            <a:ext cx="4309027" cy="372867"/>
            <a:chOff x="1009616" y="2583585"/>
            <a:chExt cx="2608227" cy="1459775"/>
          </a:xfrm>
        </p:grpSpPr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xmlns="" id="{AC1FAECF-BCA0-4FCD-9138-A882DAC9CF32}"/>
                </a:ext>
              </a:extLst>
            </p:cNvPr>
            <p:cNvSpPr/>
            <p:nvPr/>
          </p:nvSpPr>
          <p:spPr>
            <a:xfrm>
              <a:off x="1009616" y="2583585"/>
              <a:ext cx="2608227" cy="13385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xmlns="" id="{A426DB99-2B3A-4B4E-8851-B4B08161FF59}"/>
                </a:ext>
              </a:extLst>
            </p:cNvPr>
            <p:cNvSpPr txBox="1"/>
            <p:nvPr/>
          </p:nvSpPr>
          <p:spPr>
            <a:xfrm>
              <a:off x="1009618" y="2597425"/>
              <a:ext cx="2608225" cy="1445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>
                  <a:solidFill>
                    <a:schemeClr val="bg1"/>
                  </a:solidFill>
                </a:rPr>
                <a:t>Fuentes de oxígeno</a:t>
              </a:r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6C3CA0C8-E703-4C5E-B4DA-D54072BAA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921" y="2981865"/>
            <a:ext cx="1192125" cy="1840474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xmlns="" id="{C2C824ED-9625-4414-B1DA-70552DF1A2FA}"/>
              </a:ext>
            </a:extLst>
          </p:cNvPr>
          <p:cNvSpPr txBox="1"/>
          <p:nvPr/>
        </p:nvSpPr>
        <p:spPr>
          <a:xfrm>
            <a:off x="1532582" y="2630115"/>
            <a:ext cx="203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CONCENTRADOR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AD018A6F-3D74-4033-ABBF-46FAB506B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012" y="2999447"/>
            <a:ext cx="1065608" cy="1961119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xmlns="" id="{15DAF246-58D8-48E9-B6B3-0CFC7C508BED}"/>
              </a:ext>
            </a:extLst>
          </p:cNvPr>
          <p:cNvSpPr txBox="1"/>
          <p:nvPr/>
        </p:nvSpPr>
        <p:spPr>
          <a:xfrm>
            <a:off x="4943993" y="2611253"/>
            <a:ext cx="2479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OXÍGENO LÍQUIDO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xmlns="" id="{18C81077-BFA6-4DAD-93E1-4E801D79A23A}"/>
              </a:ext>
            </a:extLst>
          </p:cNvPr>
          <p:cNvSpPr txBox="1"/>
          <p:nvPr/>
        </p:nvSpPr>
        <p:spPr>
          <a:xfrm>
            <a:off x="8927791" y="258885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CILINDROS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AEE8EC6A-1A2C-4249-B69E-C0BBD3313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391" y="2958190"/>
            <a:ext cx="3111223" cy="216323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7DBB65B2-2A85-48B0-B7ED-D3867907AC95}"/>
              </a:ext>
            </a:extLst>
          </p:cNvPr>
          <p:cNvSpPr/>
          <p:nvPr/>
        </p:nvSpPr>
        <p:spPr>
          <a:xfrm>
            <a:off x="9129928" y="5121423"/>
            <a:ext cx="1828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b="1" dirty="0"/>
              <a:t>(360 </a:t>
            </a:r>
            <a:r>
              <a:rPr lang="pt-BR" b="1" dirty="0" err="1"/>
              <a:t>Lts</a:t>
            </a:r>
            <a:r>
              <a:rPr lang="pt-BR" b="1" dirty="0"/>
              <a:t>) </a:t>
            </a:r>
          </a:p>
          <a:p>
            <a:pPr marL="0" indent="0">
              <a:buNone/>
            </a:pPr>
            <a:r>
              <a:rPr lang="pt-BR" b="1" dirty="0"/>
              <a:t>(625 </a:t>
            </a:r>
            <a:r>
              <a:rPr lang="pt-BR" b="1" dirty="0" err="1"/>
              <a:t>Lts</a:t>
            </a:r>
            <a:r>
              <a:rPr lang="pt-BR" b="1" dirty="0"/>
              <a:t>) </a:t>
            </a:r>
          </a:p>
          <a:p>
            <a:pPr marL="0" indent="0">
              <a:buNone/>
            </a:pPr>
            <a:r>
              <a:rPr lang="pt-BR" b="1" dirty="0"/>
              <a:t>(3000 </a:t>
            </a:r>
            <a:r>
              <a:rPr lang="pt-BR" b="1" dirty="0" err="1"/>
              <a:t>Lts</a:t>
            </a:r>
            <a:r>
              <a:rPr lang="pt-BR" b="1" dirty="0"/>
              <a:t>) </a:t>
            </a:r>
            <a:endParaRPr lang="es-CO" b="1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xmlns="" id="{AED17C83-CA47-4B36-BE97-F93765E8662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¿Cómo?………………</a:t>
            </a:r>
            <a:endParaRPr lang="es-CO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ABFD258E-DF99-4142-8E97-B3972FC9AE60}"/>
              </a:ext>
            </a:extLst>
          </p:cNvPr>
          <p:cNvSpPr/>
          <p:nvPr/>
        </p:nvSpPr>
        <p:spPr>
          <a:xfrm>
            <a:off x="624840" y="6140420"/>
            <a:ext cx="66090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</a:rPr>
              <a:t>Doherty DE, Petty TL, Bailey W, et al. Recommendations of the 6th long-term oxygen therapy consensus conference. Respir Care 2006; 51:519.</a:t>
            </a:r>
            <a:endParaRPr lang="es-CO" sz="1000" dirty="0"/>
          </a:p>
        </p:txBody>
      </p:sp>
    </p:spTree>
    <p:extLst>
      <p:ext uri="{BB962C8B-B14F-4D97-AF65-F5344CB8AC3E}">
        <p14:creationId xmlns:p14="http://schemas.microsoft.com/office/powerpoint/2010/main" val="970123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xmlns="" id="{8F268579-768E-438E-A6E1-24B67D51239B}"/>
              </a:ext>
            </a:extLst>
          </p:cNvPr>
          <p:cNvGrpSpPr/>
          <p:nvPr/>
        </p:nvGrpSpPr>
        <p:grpSpPr>
          <a:xfrm>
            <a:off x="6674939" y="123613"/>
            <a:ext cx="5029705" cy="1536648"/>
            <a:chOff x="817319" y="2583587"/>
            <a:chExt cx="3400614" cy="2924702"/>
          </a:xfrm>
        </p:grpSpPr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xmlns="" id="{BDFE3772-9918-4DD9-8CD0-D8EB16BDC408}"/>
                </a:ext>
              </a:extLst>
            </p:cNvPr>
            <p:cNvSpPr/>
            <p:nvPr/>
          </p:nvSpPr>
          <p:spPr>
            <a:xfrm>
              <a:off x="817319" y="2583587"/>
              <a:ext cx="3400614" cy="26963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xmlns="" id="{1851FE44-E57F-4E30-BC46-7164CBBED89B}"/>
                </a:ext>
              </a:extLst>
            </p:cNvPr>
            <p:cNvSpPr txBox="1"/>
            <p:nvPr/>
          </p:nvSpPr>
          <p:spPr>
            <a:xfrm>
              <a:off x="817320" y="2609109"/>
              <a:ext cx="3359556" cy="2899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s-CO" dirty="0">
                  <a:solidFill>
                    <a:schemeClr val="bg1"/>
                  </a:solidFill>
                </a:rPr>
                <a:t>Paciente con enfermedad respiratoria definida.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s-CO" dirty="0">
                  <a:solidFill>
                    <a:schemeClr val="bg1"/>
                  </a:solidFill>
                </a:rPr>
                <a:t>Requiere suplemento de oxígeno.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s-CO" dirty="0">
                  <a:solidFill>
                    <a:schemeClr val="bg1"/>
                  </a:solidFill>
                </a:rPr>
                <a:t>Tiene una indicación.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s-CO" dirty="0">
                  <a:solidFill>
                    <a:schemeClr val="bg1"/>
                  </a:solidFill>
                </a:rPr>
                <a:t>Fuentes de oxígeno</a:t>
              </a:r>
            </a:p>
          </p:txBody>
        </p:sp>
      </p:grpSp>
      <p:sp>
        <p:nvSpPr>
          <p:cNvPr id="34" name="CuadroTexto 33">
            <a:extLst>
              <a:ext uri="{FF2B5EF4-FFF2-40B4-BE49-F238E27FC236}">
                <a16:creationId xmlns:a16="http://schemas.microsoft.com/office/drawing/2014/main" xmlns="" id="{C2C824ED-9625-4414-B1DA-70552DF1A2FA}"/>
              </a:ext>
            </a:extLst>
          </p:cNvPr>
          <p:cNvSpPr txBox="1"/>
          <p:nvPr/>
        </p:nvSpPr>
        <p:spPr>
          <a:xfrm>
            <a:off x="3157056" y="15479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CÁNULA NASAL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xmlns="" id="{15DAF246-58D8-48E9-B6B3-0CFC7C508BED}"/>
              </a:ext>
            </a:extLst>
          </p:cNvPr>
          <p:cNvSpPr txBox="1"/>
          <p:nvPr/>
        </p:nvSpPr>
        <p:spPr>
          <a:xfrm>
            <a:off x="7264757" y="1616079"/>
            <a:ext cx="203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MASCARILLAS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9FA59448-2E9A-467D-A120-16036242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669" y="1882782"/>
            <a:ext cx="1693736" cy="18446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1B4E38AA-7C50-4FFB-8904-838AEB66C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23" b="14274"/>
          <a:stretch/>
        </p:blipFill>
        <p:spPr>
          <a:xfrm>
            <a:off x="7086721" y="1917304"/>
            <a:ext cx="2600618" cy="1810122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xmlns="" id="{F320B2A4-FE80-4768-AD70-BF427B55D877}"/>
              </a:ext>
            </a:extLst>
          </p:cNvPr>
          <p:cNvGrpSpPr/>
          <p:nvPr/>
        </p:nvGrpSpPr>
        <p:grpSpPr>
          <a:xfrm>
            <a:off x="531408" y="4004412"/>
            <a:ext cx="2625647" cy="1866374"/>
            <a:chOff x="305974" y="4462874"/>
            <a:chExt cx="2443894" cy="1932388"/>
          </a:xfrm>
        </p:grpSpPr>
        <p:sp>
          <p:nvSpPr>
            <p:cNvPr id="12" name="Flecha: a la derecha 11">
              <a:extLst>
                <a:ext uri="{FF2B5EF4-FFF2-40B4-BE49-F238E27FC236}">
                  <a16:creationId xmlns:a16="http://schemas.microsoft.com/office/drawing/2014/main" xmlns="" id="{D6A8F140-C4BF-4F4B-9319-A70242220AE1}"/>
                </a:ext>
              </a:extLst>
            </p:cNvPr>
            <p:cNvSpPr/>
            <p:nvPr/>
          </p:nvSpPr>
          <p:spPr>
            <a:xfrm>
              <a:off x="305974" y="4462874"/>
              <a:ext cx="2443894" cy="193238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xmlns="" id="{82DE03C5-EFE3-4518-BDCA-42A23FDCA152}"/>
                </a:ext>
              </a:extLst>
            </p:cNvPr>
            <p:cNvSpPr txBox="1"/>
            <p:nvPr/>
          </p:nvSpPr>
          <p:spPr>
            <a:xfrm>
              <a:off x="305974" y="5083297"/>
              <a:ext cx="2074650" cy="669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b="1" dirty="0">
                  <a:solidFill>
                    <a:schemeClr val="bg1"/>
                  </a:solidFill>
                </a:rPr>
                <a:t>Sistemas de ahorro de oxígeno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xmlns="" id="{C38EE871-8B10-4465-83AF-6333384EE4E1}"/>
              </a:ext>
            </a:extLst>
          </p:cNvPr>
          <p:cNvSpPr txBox="1"/>
          <p:nvPr/>
        </p:nvSpPr>
        <p:spPr>
          <a:xfrm>
            <a:off x="2678160" y="5786229"/>
            <a:ext cx="315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CÁNULA DE RESERVORIO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xmlns="" id="{0BE11137-C9BB-475F-95ED-F31F4C5E1FC8}"/>
              </a:ext>
            </a:extLst>
          </p:cNvPr>
          <p:cNvSpPr txBox="1"/>
          <p:nvPr/>
        </p:nvSpPr>
        <p:spPr>
          <a:xfrm>
            <a:off x="8736403" y="5786229"/>
            <a:ext cx="3401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CATÉTER TRANSTRAQUEAL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xmlns="" id="{2E905948-ECAC-4982-8A94-0212C1373EA9}"/>
              </a:ext>
            </a:extLst>
          </p:cNvPr>
          <p:cNvSpPr txBox="1"/>
          <p:nvPr/>
        </p:nvSpPr>
        <p:spPr>
          <a:xfrm>
            <a:off x="5760635" y="5748769"/>
            <a:ext cx="300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VÁLVULA A DEMANDA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9F2D659D-B893-47C8-94ED-59D170407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715" y="3885531"/>
            <a:ext cx="1858570" cy="181316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E627ED5C-B0DE-4E9E-9B8E-C42A9EF80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1175" y="3796471"/>
            <a:ext cx="2167613" cy="178896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86C93782-BBE4-4649-817C-5A92ECC58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731" y="3757768"/>
            <a:ext cx="2167614" cy="186637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CD48853B-93A0-465A-8DFD-0311CCDA9A90}"/>
              </a:ext>
            </a:extLst>
          </p:cNvPr>
          <p:cNvSpPr/>
          <p:nvPr/>
        </p:nvSpPr>
        <p:spPr>
          <a:xfrm>
            <a:off x="5030405" y="2429472"/>
            <a:ext cx="1314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MX" dirty="0"/>
              <a:t>25 – 40% </a:t>
            </a:r>
          </a:p>
          <a:p>
            <a:pPr marL="0" indent="0">
              <a:buNone/>
            </a:pPr>
            <a:r>
              <a:rPr lang="es-MX" dirty="0"/>
              <a:t>4 – 6 </a:t>
            </a:r>
            <a:r>
              <a:rPr lang="es-MX" dirty="0" err="1"/>
              <a:t>Lt</a:t>
            </a:r>
            <a:r>
              <a:rPr lang="es-MX" dirty="0"/>
              <a:t>/min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DDFA8CA8-3A3B-4570-917F-4401E47E1B9E}"/>
              </a:ext>
            </a:extLst>
          </p:cNvPr>
          <p:cNvSpPr/>
          <p:nvPr/>
        </p:nvSpPr>
        <p:spPr>
          <a:xfrm>
            <a:off x="3645590" y="6168269"/>
            <a:ext cx="182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MX" dirty="0"/>
              <a:t>35 – 60 % </a:t>
            </a:r>
          </a:p>
          <a:p>
            <a:pPr marL="0" indent="0">
              <a:buNone/>
            </a:pPr>
            <a:r>
              <a:rPr lang="es-MX" dirty="0"/>
              <a:t>6 – 10 </a:t>
            </a:r>
            <a:r>
              <a:rPr lang="es-MX" dirty="0" err="1"/>
              <a:t>Lt</a:t>
            </a:r>
            <a:r>
              <a:rPr lang="es-MX" dirty="0"/>
              <a:t>/min </a:t>
            </a:r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FDA08ACC-2734-449B-8990-756B73E4073D}"/>
              </a:ext>
            </a:extLst>
          </p:cNvPr>
          <p:cNvSpPr/>
          <p:nvPr/>
        </p:nvSpPr>
        <p:spPr>
          <a:xfrm>
            <a:off x="9687339" y="2265893"/>
            <a:ext cx="2167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MX" dirty="0"/>
              <a:t>24 - 28% a 4 </a:t>
            </a:r>
            <a:r>
              <a:rPr lang="es-MX" dirty="0" err="1"/>
              <a:t>Lt</a:t>
            </a:r>
            <a:r>
              <a:rPr lang="es-MX" dirty="0"/>
              <a:t>/min </a:t>
            </a:r>
          </a:p>
          <a:p>
            <a:pPr marL="0" indent="0">
              <a:buNone/>
            </a:pPr>
            <a:r>
              <a:rPr lang="es-MX" dirty="0"/>
              <a:t>35 - 40% a 8 </a:t>
            </a:r>
            <a:r>
              <a:rPr lang="es-MX" dirty="0" err="1"/>
              <a:t>Lt</a:t>
            </a:r>
            <a:r>
              <a:rPr lang="es-MX" dirty="0"/>
              <a:t>/min 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xmlns="" id="{F1FF6BAA-B173-461C-948C-671B2B10E844}"/>
              </a:ext>
            </a:extLst>
          </p:cNvPr>
          <p:cNvSpPr/>
          <p:nvPr/>
        </p:nvSpPr>
        <p:spPr>
          <a:xfrm>
            <a:off x="6267003" y="6118101"/>
            <a:ext cx="1693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MX" dirty="0"/>
              <a:t>100% </a:t>
            </a:r>
          </a:p>
          <a:p>
            <a:pPr marL="0" indent="0">
              <a:buNone/>
            </a:pPr>
            <a:r>
              <a:rPr lang="es-MX" dirty="0"/>
              <a:t>40 – 60 </a:t>
            </a:r>
            <a:r>
              <a:rPr lang="es-MX" dirty="0" err="1"/>
              <a:t>Lt</a:t>
            </a:r>
            <a:r>
              <a:rPr lang="es-MX" dirty="0"/>
              <a:t>/min 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A0CF7653-A524-4ED4-A245-0DEA8C978E7D}"/>
              </a:ext>
            </a:extLst>
          </p:cNvPr>
          <p:cNvSpPr/>
          <p:nvPr/>
        </p:nvSpPr>
        <p:spPr>
          <a:xfrm>
            <a:off x="9189791" y="4004412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Hasta 100 %</a:t>
            </a:r>
            <a:endParaRPr lang="es-CO" dirty="0"/>
          </a:p>
        </p:txBody>
      </p:sp>
      <p:sp>
        <p:nvSpPr>
          <p:cNvPr id="17" name="Título 16">
            <a:extLst>
              <a:ext uri="{FF2B5EF4-FFF2-40B4-BE49-F238E27FC236}">
                <a16:creationId xmlns:a16="http://schemas.microsoft.com/office/drawing/2014/main" xmlns="" id="{8ED0D383-3DC8-4BC1-8335-CAD7F691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64" y="183019"/>
            <a:ext cx="6071033" cy="1325563"/>
          </a:xfrm>
        </p:spPr>
        <p:txBody>
          <a:bodyPr/>
          <a:lstStyle/>
          <a:p>
            <a:pPr algn="ctr"/>
            <a:r>
              <a:rPr lang="es-CO" dirty="0"/>
              <a:t>Sistema de administración de oxígeno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xmlns="" id="{46E86EC9-F1CB-4E61-BA4E-7361E23EB015}"/>
              </a:ext>
            </a:extLst>
          </p:cNvPr>
          <p:cNvSpPr/>
          <p:nvPr/>
        </p:nvSpPr>
        <p:spPr>
          <a:xfrm>
            <a:off x="355388" y="6087323"/>
            <a:ext cx="23227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</a:rPr>
              <a:t>Lacasse Y, et al. Home Oxygen in Chronic Obstructive Pulmonary Disease. Am J Respir </a:t>
            </a:r>
            <a:r>
              <a:rPr lang="en-US" sz="1000" dirty="0" err="1">
                <a:latin typeface="Arial" panose="020B0604020202020204" pitchFamily="34" charset="0"/>
                <a:ea typeface="Calibri" panose="020F0502020204030204" pitchFamily="34" charset="0"/>
              </a:rPr>
              <a:t>Crit</a:t>
            </a:r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</a:rPr>
              <a:t> Care Med 2018; 197:1254.</a:t>
            </a:r>
            <a:endParaRPr lang="es-CO" sz="1000" dirty="0"/>
          </a:p>
        </p:txBody>
      </p:sp>
    </p:spTree>
    <p:extLst>
      <p:ext uri="{BB962C8B-B14F-4D97-AF65-F5344CB8AC3E}">
        <p14:creationId xmlns:p14="http://schemas.microsoft.com/office/powerpoint/2010/main" val="177055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2" grpId="0"/>
      <p:bldP spid="21" grpId="0"/>
      <p:bldP spid="25" grpId="0"/>
      <p:bldP spid="26" grpId="0"/>
      <p:bldP spid="4" grpId="0"/>
      <p:bldP spid="5" grpId="0"/>
      <p:bldP spid="6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F2403D6-12B8-4F02-B0D0-0EF019C62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33357"/>
            <a:ext cx="10515600" cy="1325563"/>
          </a:xfrm>
        </p:spPr>
        <p:txBody>
          <a:bodyPr/>
          <a:lstStyle/>
          <a:p>
            <a:r>
              <a:rPr lang="es-CO" dirty="0"/>
              <a:t>TIPO DE PACIENTE PARA OXÍGENO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xmlns="" id="{C2853EEF-11D6-447C-B187-1E79D04EA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211899"/>
              </p:ext>
            </p:extLst>
          </p:nvPr>
        </p:nvGraphicFramePr>
        <p:xfrm>
          <a:off x="836612" y="898311"/>
          <a:ext cx="11034476" cy="5013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8619">
                  <a:extLst>
                    <a:ext uri="{9D8B030D-6E8A-4147-A177-3AD203B41FA5}">
                      <a16:colId xmlns:a16="http://schemas.microsoft.com/office/drawing/2014/main" xmlns="" val="784908711"/>
                    </a:ext>
                  </a:extLst>
                </a:gridCol>
                <a:gridCol w="2758619">
                  <a:extLst>
                    <a:ext uri="{9D8B030D-6E8A-4147-A177-3AD203B41FA5}">
                      <a16:colId xmlns:a16="http://schemas.microsoft.com/office/drawing/2014/main" xmlns="" val="2420117109"/>
                    </a:ext>
                  </a:extLst>
                </a:gridCol>
                <a:gridCol w="2758619">
                  <a:extLst>
                    <a:ext uri="{9D8B030D-6E8A-4147-A177-3AD203B41FA5}">
                      <a16:colId xmlns:a16="http://schemas.microsoft.com/office/drawing/2014/main" xmlns="" val="425161336"/>
                    </a:ext>
                  </a:extLst>
                </a:gridCol>
                <a:gridCol w="2758619">
                  <a:extLst>
                    <a:ext uri="{9D8B030D-6E8A-4147-A177-3AD203B41FA5}">
                      <a16:colId xmlns:a16="http://schemas.microsoft.com/office/drawing/2014/main" xmlns="" val="3201409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dirty="0"/>
                        <a:t>A-  POCA MOVILIDAD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dirty="0"/>
                        <a:t>B-  CON MOVILIDAD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dirty="0"/>
                        <a:t>C-  ACTIVO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56178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600" b="1" dirty="0"/>
                        <a:t>Movilidad del pacientes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dirty="0"/>
                        <a:t>No salen de su domicilio.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dirty="0"/>
                        <a:t>Salidas cortas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dirty="0"/>
                        <a:t>Actividad laboral o viajes.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12446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600" b="1" dirty="0"/>
                        <a:t>Tipo de dispositivo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Fijo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Fijo + portable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Fijo + portable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294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b="1" dirty="0"/>
                        <a:t>Dispositivo recomendado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dirty="0"/>
                        <a:t>Concentrador estático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dirty="0"/>
                        <a:t>Concentrador estático + Concentrador portable o termo portable de O2 liquido.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Concentrador estático + concentrador portable.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13607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600" b="1" dirty="0"/>
                        <a:t>Adicionales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Bala grande para mantener reserva</a:t>
                      </a:r>
                    </a:p>
                    <a:p>
                      <a:pPr algn="ctr"/>
                      <a:r>
                        <a:rPr lang="es-CO" sz="1600" dirty="0"/>
                        <a:t>Extensión hasta de 15 metros</a:t>
                      </a:r>
                    </a:p>
                    <a:p>
                      <a:pPr algn="ctr"/>
                      <a:r>
                        <a:rPr lang="es-CO" sz="1600" dirty="0"/>
                        <a:t>Posible cilindro portátil para ocasiones.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Puede utilizarse reservorios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Puede utilizarse reservorios</a:t>
                      </a:r>
                    </a:p>
                    <a:p>
                      <a:pPr algn="ctr"/>
                      <a:endParaRPr lang="es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1727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Problemas</a:t>
                      </a:r>
                      <a:endParaRPr lang="es-CO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Pérdida de eficacia con altos flujos.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Ruido.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Movilidad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 eléctrica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Pérdida de eficacia con altos flujos. 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 de distribución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s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13848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Costo</a:t>
                      </a:r>
                      <a:endParaRPr lang="es-CO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Bajo/moderada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Alto/moderada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Alto/moderada</a:t>
                      </a:r>
                      <a:endParaRPr lang="es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86169355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64C3F6FD-2FC3-47E7-B0F5-B1C30863C0C0}"/>
              </a:ext>
            </a:extLst>
          </p:cNvPr>
          <p:cNvSpPr/>
          <p:nvPr/>
        </p:nvSpPr>
        <p:spPr>
          <a:xfrm>
            <a:off x="323558" y="6068383"/>
            <a:ext cx="7188590" cy="57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 </a:t>
            </a:r>
            <a:r>
              <a:rPr lang="en-US" sz="10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Arraiza</a:t>
            </a:r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Gulina</a:t>
            </a:r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‎2015. </a:t>
            </a:r>
            <a:r>
              <a:rPr lang="en-US" sz="10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Guía</a:t>
            </a:r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rápida</a:t>
            </a:r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n-US" sz="10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póster</a:t>
            </a:r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0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dispositivos</a:t>
            </a:r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0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oxigenoterapia</a:t>
            </a:r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</a:t>
            </a:r>
            <a:r>
              <a:rPr lang="en-US" sz="10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enfermería</a:t>
            </a:r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0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Modificado</a:t>
            </a:r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de: https://academica-e.unavarra.es/bitstream/handle/2454/18478/Nahia%20Arraiza%20Gulina.pdf?sequence=1&amp;isAllowed=y. </a:t>
            </a:r>
            <a:r>
              <a:rPr lang="en-US" sz="10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pag</a:t>
            </a:r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18. Ultima </a:t>
            </a:r>
            <a:r>
              <a:rPr lang="en-US" sz="10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visita</a:t>
            </a:r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20-08-2019.</a:t>
            </a:r>
            <a:endParaRPr lang="es-CO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37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C33F072-F145-4164-98BC-B62FA2EFB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14" y="16178"/>
            <a:ext cx="10515600" cy="1325563"/>
          </a:xfrm>
        </p:spPr>
        <p:txBody>
          <a:bodyPr/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¿Cuánto?…………….</a:t>
            </a:r>
            <a:endParaRPr lang="es-CO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B360B466-7318-4846-8122-99B2AA06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2132" y="1740139"/>
            <a:ext cx="9342782" cy="4546946"/>
          </a:xfrm>
        </p:spPr>
        <p:txBody>
          <a:bodyPr>
            <a:normAutofit/>
          </a:bodyPr>
          <a:lstStyle/>
          <a:p>
            <a:r>
              <a:rPr lang="es-CO" dirty="0"/>
              <a:t>Oxígeno Domiciliario Continuo (≥15 horas):</a:t>
            </a:r>
          </a:p>
          <a:p>
            <a:pPr lvl="1" algn="just"/>
            <a:r>
              <a:rPr lang="es-CO" dirty="0"/>
              <a:t>PaO2 &lt; 55mmHg o saturación &lt;88% con o sin hipercapnia confirmada en 2 ocasiones con un intervalo de 3 semanas</a:t>
            </a:r>
          </a:p>
          <a:p>
            <a:pPr lvl="1" algn="just"/>
            <a:r>
              <a:rPr lang="es-CO" dirty="0"/>
              <a:t>PaO2: 55 a 60mmHg o saturación &lt;88% si hay evidencia de edema periférico sugerente de falla cardíaca descompensada, hipertensión Pulmonar o Policitemia (Hematocrito &gt; 55%).</a:t>
            </a:r>
          </a:p>
          <a:p>
            <a:endParaRPr lang="es-CO" dirty="0"/>
          </a:p>
          <a:p>
            <a:pPr algn="just"/>
            <a:r>
              <a:rPr lang="es-CO" dirty="0"/>
              <a:t>Se debe revalorar 60 a 90 días después de un episodio agudo, mientras tanto puede formularse de forma provisional al paciente.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55676F28-7A6F-4533-8C5D-D00DC7365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828" y="0"/>
            <a:ext cx="2034172" cy="172396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0D9DFDF7-1E40-4EA2-B3FF-F8B1D043929F}"/>
              </a:ext>
            </a:extLst>
          </p:cNvPr>
          <p:cNvSpPr/>
          <p:nvPr/>
        </p:nvSpPr>
        <p:spPr>
          <a:xfrm>
            <a:off x="1017086" y="6131485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</a:rPr>
              <a:t>Global Initiative for Chronic Obstructive Lung Disease (GOLD). Global Strategy for the Diagnosis, Management and Prevention of chronic obstructive pulmonary disease: 2019 Report. www.goldcopd.org (Accessed on </a:t>
            </a:r>
            <a:r>
              <a:rPr lang="en-US" sz="1000" dirty="0" err="1">
                <a:latin typeface="Arial" panose="020B0604020202020204" pitchFamily="34" charset="0"/>
                <a:ea typeface="Calibri" panose="020F0502020204030204" pitchFamily="34" charset="0"/>
              </a:rPr>
              <a:t>nov</a:t>
            </a:r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</a:rPr>
              <a:t> 14, 2019).</a:t>
            </a:r>
            <a:endParaRPr lang="es-CO" sz="1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89C79DAD-8AA4-4A84-9CE0-A62BA78201C7}"/>
              </a:ext>
            </a:extLst>
          </p:cNvPr>
          <p:cNvSpPr txBox="1"/>
          <p:nvPr/>
        </p:nvSpPr>
        <p:spPr>
          <a:xfrm>
            <a:off x="5359791" y="678959"/>
            <a:ext cx="4501662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chemeClr val="bg1"/>
                </a:solidFill>
              </a:rPr>
              <a:t>Recomendación a nivel del mar</a:t>
            </a:r>
          </a:p>
        </p:txBody>
      </p:sp>
    </p:spTree>
    <p:extLst>
      <p:ext uri="{BB962C8B-B14F-4D97-AF65-F5344CB8AC3E}">
        <p14:creationId xmlns:p14="http://schemas.microsoft.com/office/powerpoint/2010/main" val="131377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DA5AA2A-7E59-4793-8FC8-4DCFDD74B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19" y="200595"/>
            <a:ext cx="10515600" cy="1325563"/>
          </a:xfrm>
        </p:spPr>
        <p:txBody>
          <a:bodyPr/>
          <a:lstStyle/>
          <a:p>
            <a:pPr algn="ctr"/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Fórmula médica para la prescripción de oxígeno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3A0585CA-4660-4A51-8684-6321814EC214}"/>
              </a:ext>
            </a:extLst>
          </p:cNvPr>
          <p:cNvSpPr txBox="1"/>
          <p:nvPr/>
        </p:nvSpPr>
        <p:spPr>
          <a:xfrm>
            <a:off x="2919963" y="1783693"/>
            <a:ext cx="723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Dosis:____________________________________________________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21A05A16-B537-4599-BC18-81715DA66995}"/>
              </a:ext>
            </a:extLst>
          </p:cNvPr>
          <p:cNvSpPr txBox="1"/>
          <p:nvPr/>
        </p:nvSpPr>
        <p:spPr>
          <a:xfrm>
            <a:off x="2919963" y="2300929"/>
            <a:ext cx="723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Ruta:____________________________________________________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433B4287-A8D1-45F8-844A-6B3869DC0115}"/>
              </a:ext>
            </a:extLst>
          </p:cNvPr>
          <p:cNvSpPr txBox="1"/>
          <p:nvPr/>
        </p:nvSpPr>
        <p:spPr>
          <a:xfrm>
            <a:off x="2919961" y="2791807"/>
            <a:ext cx="723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Frecuencia de uso:__________________________________________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9D292E0D-11A7-4BE5-8F73-0A9F78F01584}"/>
              </a:ext>
            </a:extLst>
          </p:cNvPr>
          <p:cNvSpPr txBox="1"/>
          <p:nvPr/>
        </p:nvSpPr>
        <p:spPr>
          <a:xfrm>
            <a:off x="2919961" y="3271881"/>
            <a:ext cx="723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Duración de la terapia:_______________________________________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34018629-19EF-416F-A377-A089F4D3D6BB}"/>
              </a:ext>
            </a:extLst>
          </p:cNvPr>
          <p:cNvSpPr txBox="1"/>
          <p:nvPr/>
        </p:nvSpPr>
        <p:spPr>
          <a:xfrm>
            <a:off x="2919961" y="3751955"/>
            <a:ext cx="723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Cantidad:__________________________________________________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855002BE-C078-4792-B07F-17CE2FC9AAF3}"/>
              </a:ext>
            </a:extLst>
          </p:cNvPr>
          <p:cNvSpPr txBox="1"/>
          <p:nvPr/>
        </p:nvSpPr>
        <p:spPr>
          <a:xfrm>
            <a:off x="2919960" y="4216257"/>
            <a:ext cx="723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Numero de recambios:_______________________________________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FCCABD93-FA68-47AC-8CD1-8E5D13E07D0A}"/>
              </a:ext>
            </a:extLst>
          </p:cNvPr>
          <p:cNvSpPr txBox="1"/>
          <p:nvPr/>
        </p:nvSpPr>
        <p:spPr>
          <a:xfrm>
            <a:off x="2919960" y="4680559"/>
            <a:ext cx="723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Diagnósticos:_______________________________________________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2B46C303-0F67-457F-92B0-DEE23BB5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" y="5695205"/>
            <a:ext cx="3067050" cy="10287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EE758E7F-F9B8-4193-BA80-F41316172455}"/>
              </a:ext>
            </a:extLst>
          </p:cNvPr>
          <p:cNvSpPr/>
          <p:nvPr/>
        </p:nvSpPr>
        <p:spPr>
          <a:xfrm>
            <a:off x="4059647" y="536036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>
                <a:hlinkClick r:id="rId3"/>
              </a:rPr>
              <a:t>https://www.cms.gov/outreach-and-education/medicare-learning-network-mln/mlnproducts/downloads/home-oxygen-therapy-text-only.pdf</a:t>
            </a:r>
            <a:r>
              <a:rPr lang="es-CO" dirty="0"/>
              <a:t>. Pagina 8.</a:t>
            </a:r>
          </a:p>
        </p:txBody>
      </p:sp>
    </p:spTree>
    <p:extLst>
      <p:ext uri="{BB962C8B-B14F-4D97-AF65-F5344CB8AC3E}">
        <p14:creationId xmlns:p14="http://schemas.microsoft.com/office/powerpoint/2010/main" val="2182233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xmlns="" id="{7E278042-A2DE-4BC8-AB61-DBEF8271BEBD}"/>
              </a:ext>
            </a:extLst>
          </p:cNvPr>
          <p:cNvGrpSpPr/>
          <p:nvPr/>
        </p:nvGrpSpPr>
        <p:grpSpPr>
          <a:xfrm>
            <a:off x="2610765" y="279165"/>
            <a:ext cx="6725388" cy="594301"/>
            <a:chOff x="1254441" y="2583582"/>
            <a:chExt cx="2401508" cy="2044596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xmlns="" id="{B7985B56-7923-4BAE-B649-D35C2687213A}"/>
                </a:ext>
              </a:extLst>
            </p:cNvPr>
            <p:cNvSpPr/>
            <p:nvPr/>
          </p:nvSpPr>
          <p:spPr>
            <a:xfrm>
              <a:off x="1330694" y="2583582"/>
              <a:ext cx="2287149" cy="204459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3200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xmlns="" id="{3C46263B-028D-492A-94BC-61693990D69E}"/>
                </a:ext>
              </a:extLst>
            </p:cNvPr>
            <p:cNvSpPr txBox="1"/>
            <p:nvPr/>
          </p:nvSpPr>
          <p:spPr>
            <a:xfrm>
              <a:off x="1254441" y="2600863"/>
              <a:ext cx="2401508" cy="2011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3200" dirty="0">
                  <a:solidFill>
                    <a:schemeClr val="bg1"/>
                  </a:solidFill>
                </a:rPr>
                <a:t>Patología respiratoria comprobada</a:t>
              </a: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xmlns="" id="{A900D978-4444-47DE-88A4-94EEC41C3227}"/>
              </a:ext>
            </a:extLst>
          </p:cNvPr>
          <p:cNvGrpSpPr/>
          <p:nvPr/>
        </p:nvGrpSpPr>
        <p:grpSpPr>
          <a:xfrm>
            <a:off x="5101771" y="1326103"/>
            <a:ext cx="1988457" cy="372867"/>
            <a:chOff x="1009616" y="2583585"/>
            <a:chExt cx="2608227" cy="1459775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xmlns="" id="{0AF1665C-0241-4297-AC99-17859791B03C}"/>
                </a:ext>
              </a:extLst>
            </p:cNvPr>
            <p:cNvSpPr/>
            <p:nvPr/>
          </p:nvSpPr>
          <p:spPr>
            <a:xfrm>
              <a:off x="1009616" y="2583585"/>
              <a:ext cx="2608227" cy="13385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xmlns="" id="{18A1DCED-25D8-4ECA-821D-8188F0268622}"/>
                </a:ext>
              </a:extLst>
            </p:cNvPr>
            <p:cNvSpPr txBox="1"/>
            <p:nvPr/>
          </p:nvSpPr>
          <p:spPr>
            <a:xfrm>
              <a:off x="1009618" y="2597425"/>
              <a:ext cx="2608225" cy="1445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>
                  <a:solidFill>
                    <a:schemeClr val="bg1"/>
                  </a:solidFill>
                </a:rPr>
                <a:t>Gases arteriales</a:t>
              </a:r>
            </a:p>
          </p:txBody>
        </p: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ECF44695-1EE6-43AD-A089-D039FBCFB546}"/>
              </a:ext>
            </a:extLst>
          </p:cNvPr>
          <p:cNvSpPr txBox="1"/>
          <p:nvPr/>
        </p:nvSpPr>
        <p:spPr>
          <a:xfrm>
            <a:off x="4972429" y="1602963"/>
            <a:ext cx="2532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/>
              <a:t>2 tomas con diferencia de 3 semanas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xmlns="" id="{11259161-2EF7-4FFD-BC88-FA3D3A979E13}"/>
              </a:ext>
            </a:extLst>
          </p:cNvPr>
          <p:cNvGrpSpPr/>
          <p:nvPr/>
        </p:nvGrpSpPr>
        <p:grpSpPr>
          <a:xfrm>
            <a:off x="3679038" y="1263636"/>
            <a:ext cx="795131" cy="530087"/>
            <a:chOff x="3180521" y="933852"/>
            <a:chExt cx="795131" cy="530087"/>
          </a:xfrm>
        </p:grpSpPr>
        <p:sp>
          <p:nvSpPr>
            <p:cNvPr id="12" name="Diagrama de flujo: decisión 11">
              <a:extLst>
                <a:ext uri="{FF2B5EF4-FFF2-40B4-BE49-F238E27FC236}">
                  <a16:creationId xmlns:a16="http://schemas.microsoft.com/office/drawing/2014/main" xmlns="" id="{A103E8D1-C8CA-42B5-8A9A-2EBE51C4D764}"/>
                </a:ext>
              </a:extLst>
            </p:cNvPr>
            <p:cNvSpPr/>
            <p:nvPr/>
          </p:nvSpPr>
          <p:spPr>
            <a:xfrm>
              <a:off x="3180521" y="933852"/>
              <a:ext cx="795131" cy="530087"/>
            </a:xfrm>
            <a:prstGeom prst="flowChartDecision">
              <a:avLst/>
            </a:prstGeom>
            <a:solidFill>
              <a:srgbClr val="92D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xmlns="" id="{FD914631-6B74-499D-9BF5-D3C45AE2FE8A}"/>
                </a:ext>
              </a:extLst>
            </p:cNvPr>
            <p:cNvSpPr txBox="1"/>
            <p:nvPr/>
          </p:nvSpPr>
          <p:spPr>
            <a:xfrm>
              <a:off x="3402816" y="1014229"/>
              <a:ext cx="556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b="1" dirty="0">
                  <a:solidFill>
                    <a:schemeClr val="bg1"/>
                  </a:solidFill>
                </a:rPr>
                <a:t>Si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xmlns="" id="{6A827FDD-4EE5-4C77-91AE-DC192AF0B72F}"/>
              </a:ext>
            </a:extLst>
          </p:cNvPr>
          <p:cNvGrpSpPr/>
          <p:nvPr/>
        </p:nvGrpSpPr>
        <p:grpSpPr>
          <a:xfrm>
            <a:off x="7731987" y="1232005"/>
            <a:ext cx="795131" cy="530087"/>
            <a:chOff x="8241195" y="894095"/>
            <a:chExt cx="795131" cy="530087"/>
          </a:xfrm>
        </p:grpSpPr>
        <p:sp>
          <p:nvSpPr>
            <p:cNvPr id="15" name="Diagrama de flujo: decisión 14">
              <a:extLst>
                <a:ext uri="{FF2B5EF4-FFF2-40B4-BE49-F238E27FC236}">
                  <a16:creationId xmlns:a16="http://schemas.microsoft.com/office/drawing/2014/main" xmlns="" id="{96661239-4EB5-4C13-9AD1-15F07673FADC}"/>
                </a:ext>
              </a:extLst>
            </p:cNvPr>
            <p:cNvSpPr/>
            <p:nvPr/>
          </p:nvSpPr>
          <p:spPr>
            <a:xfrm>
              <a:off x="8241195" y="894095"/>
              <a:ext cx="795131" cy="530087"/>
            </a:xfrm>
            <a:prstGeom prst="flowChartDecision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xmlns="" id="{F9552D6C-33F7-49C1-97F7-E642C7BEF511}"/>
                </a:ext>
              </a:extLst>
            </p:cNvPr>
            <p:cNvSpPr txBox="1"/>
            <p:nvPr/>
          </p:nvSpPr>
          <p:spPr>
            <a:xfrm>
              <a:off x="8413474" y="974472"/>
              <a:ext cx="556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b="1" dirty="0">
                  <a:solidFill>
                    <a:schemeClr val="bg1"/>
                  </a:solidFill>
                </a:rPr>
                <a:t>No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xmlns="" id="{69DDE002-B5E3-4005-91B4-72FCA17AE12B}"/>
              </a:ext>
            </a:extLst>
          </p:cNvPr>
          <p:cNvGrpSpPr/>
          <p:nvPr/>
        </p:nvGrpSpPr>
        <p:grpSpPr>
          <a:xfrm>
            <a:off x="3279334" y="2395285"/>
            <a:ext cx="1730326" cy="1069145"/>
            <a:chOff x="3784209" y="3159080"/>
            <a:chExt cx="1730326" cy="1069145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xmlns="" id="{B14D4EB2-F114-4115-8CB4-47AD4BFF1DA9}"/>
                </a:ext>
              </a:extLst>
            </p:cNvPr>
            <p:cNvSpPr/>
            <p:nvPr/>
          </p:nvSpPr>
          <p:spPr>
            <a:xfrm>
              <a:off x="3784209" y="3159080"/>
              <a:ext cx="1730326" cy="106914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xmlns="" id="{6F9A1DD1-2317-4F09-B68B-AEDE459AB01F}"/>
                </a:ext>
              </a:extLst>
            </p:cNvPr>
            <p:cNvSpPr txBox="1"/>
            <p:nvPr/>
          </p:nvSpPr>
          <p:spPr>
            <a:xfrm>
              <a:off x="3896750" y="3252206"/>
              <a:ext cx="15052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/>
                <a:t>Reposo:</a:t>
              </a:r>
            </a:p>
            <a:p>
              <a:pPr algn="ctr"/>
              <a:r>
                <a:rPr lang="es-CO" sz="1400" b="1" dirty="0"/>
                <a:t>PaO2 ≤55mmHg o SaO2 &lt;88%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xmlns="" id="{DD0BBB0A-078C-4C65-B900-C4AA1E14013D}"/>
              </a:ext>
            </a:extLst>
          </p:cNvPr>
          <p:cNvGrpSpPr/>
          <p:nvPr/>
        </p:nvGrpSpPr>
        <p:grpSpPr>
          <a:xfrm>
            <a:off x="3304181" y="3572152"/>
            <a:ext cx="1856936" cy="1069145"/>
            <a:chOff x="6129982" y="3159080"/>
            <a:chExt cx="1856936" cy="1069145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xmlns="" id="{FF8F2F04-9F89-4CA4-9712-2BC1103C369F}"/>
                </a:ext>
              </a:extLst>
            </p:cNvPr>
            <p:cNvSpPr/>
            <p:nvPr/>
          </p:nvSpPr>
          <p:spPr>
            <a:xfrm>
              <a:off x="6193287" y="3159080"/>
              <a:ext cx="1730326" cy="106914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xmlns="" id="{996E5F6B-A932-431D-993E-F67E3EAA78AD}"/>
                </a:ext>
              </a:extLst>
            </p:cNvPr>
            <p:cNvSpPr txBox="1"/>
            <p:nvPr/>
          </p:nvSpPr>
          <p:spPr>
            <a:xfrm>
              <a:off x="6129982" y="3216600"/>
              <a:ext cx="185693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/>
                <a:t>Ejercicio:</a:t>
              </a:r>
            </a:p>
            <a:p>
              <a:pPr algn="ctr"/>
              <a:r>
                <a:rPr lang="es-CO" sz="1400" b="1" dirty="0"/>
                <a:t>PaO2 ≤55mmHg o SaO2 &lt;88%</a:t>
              </a:r>
            </a:p>
            <a:p>
              <a:pPr algn="ctr"/>
              <a:r>
                <a:rPr lang="es-CO" sz="1400" b="1" dirty="0"/>
                <a:t>Mejora con O2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xmlns="" id="{33D6CF5B-62A7-433E-92FC-E1A1F61B24C4}"/>
              </a:ext>
            </a:extLst>
          </p:cNvPr>
          <p:cNvGrpSpPr/>
          <p:nvPr/>
        </p:nvGrpSpPr>
        <p:grpSpPr>
          <a:xfrm>
            <a:off x="3367486" y="4769691"/>
            <a:ext cx="1856936" cy="1069145"/>
            <a:chOff x="8280538" y="3051359"/>
            <a:chExt cx="1856936" cy="1069145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xmlns="" id="{516B8E78-9B99-4D42-A468-A2004C002657}"/>
                </a:ext>
              </a:extLst>
            </p:cNvPr>
            <p:cNvSpPr/>
            <p:nvPr/>
          </p:nvSpPr>
          <p:spPr>
            <a:xfrm>
              <a:off x="8312226" y="3051359"/>
              <a:ext cx="1730326" cy="106914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xmlns="" id="{641C91A4-DD63-4072-BA18-024ABC9EB4BC}"/>
                </a:ext>
              </a:extLst>
            </p:cNvPr>
            <p:cNvSpPr txBox="1"/>
            <p:nvPr/>
          </p:nvSpPr>
          <p:spPr>
            <a:xfrm>
              <a:off x="8280538" y="3216600"/>
              <a:ext cx="18569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/>
                <a:t>Sueño:</a:t>
              </a:r>
            </a:p>
            <a:p>
              <a:pPr algn="ctr"/>
              <a:r>
                <a:rPr lang="es-CO" sz="1400" b="1" dirty="0"/>
                <a:t>Caída PaO2 &gt;10mHg o SaO2 &gt; 5%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xmlns="" id="{B8B023E3-889B-4DA9-A61E-87696644A40E}"/>
              </a:ext>
            </a:extLst>
          </p:cNvPr>
          <p:cNvGrpSpPr/>
          <p:nvPr/>
        </p:nvGrpSpPr>
        <p:grpSpPr>
          <a:xfrm>
            <a:off x="9495161" y="1263636"/>
            <a:ext cx="1473651" cy="722115"/>
            <a:chOff x="1009616" y="2583585"/>
            <a:chExt cx="2608227" cy="2891871"/>
          </a:xfrm>
        </p:grpSpPr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xmlns="" id="{D2E40CCF-6799-4687-8A8A-A8B55D57C409}"/>
                </a:ext>
              </a:extLst>
            </p:cNvPr>
            <p:cNvSpPr/>
            <p:nvPr/>
          </p:nvSpPr>
          <p:spPr>
            <a:xfrm>
              <a:off x="1009616" y="2583585"/>
              <a:ext cx="2608227" cy="289187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xmlns="" id="{971DD70D-7D2A-400C-B4A1-2457486C72AB}"/>
                </a:ext>
              </a:extLst>
            </p:cNvPr>
            <p:cNvSpPr txBox="1"/>
            <p:nvPr/>
          </p:nvSpPr>
          <p:spPr>
            <a:xfrm>
              <a:off x="1009620" y="2597425"/>
              <a:ext cx="2435714" cy="2588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>
                  <a:solidFill>
                    <a:schemeClr val="bg1"/>
                  </a:solidFill>
                </a:rPr>
                <a:t>Suspender oxígeno</a:t>
              </a:r>
            </a:p>
          </p:txBody>
        </p:sp>
      </p:grpSp>
      <p:sp>
        <p:nvSpPr>
          <p:cNvPr id="31" name="CuadroTexto 30">
            <a:extLst>
              <a:ext uri="{FF2B5EF4-FFF2-40B4-BE49-F238E27FC236}">
                <a16:creationId xmlns:a16="http://schemas.microsoft.com/office/drawing/2014/main" xmlns="" id="{B0AB7B4D-D4BF-447C-B434-211BEFD7471A}"/>
              </a:ext>
            </a:extLst>
          </p:cNvPr>
          <p:cNvSpPr txBox="1"/>
          <p:nvPr/>
        </p:nvSpPr>
        <p:spPr>
          <a:xfrm>
            <a:off x="163636" y="2733478"/>
            <a:ext cx="256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Oxígeno Domiciliario Continuo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xmlns="" id="{CA1CD429-EE25-4A0E-A9E6-D50069E98A04}"/>
              </a:ext>
            </a:extLst>
          </p:cNvPr>
          <p:cNvSpPr txBox="1"/>
          <p:nvPr/>
        </p:nvSpPr>
        <p:spPr>
          <a:xfrm>
            <a:off x="188182" y="3783558"/>
            <a:ext cx="256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Oxígeno Ambulatorio o portable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xmlns="" id="{D52942BB-4CEC-439C-9499-EE24C64E9DA8}"/>
              </a:ext>
            </a:extLst>
          </p:cNvPr>
          <p:cNvSpPr txBox="1"/>
          <p:nvPr/>
        </p:nvSpPr>
        <p:spPr>
          <a:xfrm>
            <a:off x="188181" y="5137604"/>
            <a:ext cx="256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Oxígeno durante el sueño</a:t>
            </a: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xmlns="" id="{2001CB2D-4117-4C11-8A6B-42C801EBB052}"/>
              </a:ext>
            </a:extLst>
          </p:cNvPr>
          <p:cNvGrpSpPr/>
          <p:nvPr/>
        </p:nvGrpSpPr>
        <p:grpSpPr>
          <a:xfrm>
            <a:off x="5433147" y="2425561"/>
            <a:ext cx="3333377" cy="1306427"/>
            <a:chOff x="6201673" y="2232751"/>
            <a:chExt cx="2998597" cy="1306427"/>
          </a:xfrm>
        </p:grpSpPr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xmlns="" id="{0DBFC2C4-738D-46A0-9000-2A4866AD1C6F}"/>
                </a:ext>
              </a:extLst>
            </p:cNvPr>
            <p:cNvSpPr/>
            <p:nvPr/>
          </p:nvSpPr>
          <p:spPr>
            <a:xfrm>
              <a:off x="6637832" y="2232751"/>
              <a:ext cx="2337415" cy="97601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xmlns="" id="{695D8DC2-CB9F-48A0-9D48-5E35AA95D69A}"/>
                </a:ext>
              </a:extLst>
            </p:cNvPr>
            <p:cNvSpPr txBox="1"/>
            <p:nvPr/>
          </p:nvSpPr>
          <p:spPr>
            <a:xfrm>
              <a:off x="6201673" y="2338849"/>
              <a:ext cx="29985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just"/>
              <a:r>
                <a:rPr lang="es-CO" sz="1200" b="1" dirty="0"/>
                <a:t>PaO2 55-60mmHg o SaO2&lt;88% con:</a:t>
              </a:r>
            </a:p>
            <a:p>
              <a:pPr marL="628650" lvl="1" indent="-171450" algn="just">
                <a:buFont typeface="Wingdings" panose="05000000000000000000" pitchFamily="2" charset="2"/>
                <a:buChar char="q"/>
              </a:pPr>
              <a:r>
                <a:rPr lang="es-CO" sz="1200" b="1" dirty="0"/>
                <a:t>edema miembros inferiores</a:t>
              </a:r>
            </a:p>
            <a:p>
              <a:pPr marL="628650" lvl="1" indent="-171450" algn="just">
                <a:buFont typeface="Wingdings" panose="05000000000000000000" pitchFamily="2" charset="2"/>
                <a:buChar char="q"/>
              </a:pPr>
              <a:r>
                <a:rPr lang="es-CO" sz="1200" b="1" dirty="0"/>
                <a:t>P pulmonar en EKG</a:t>
              </a:r>
            </a:p>
            <a:p>
              <a:pPr marL="628650" lvl="1" indent="-171450" algn="just">
                <a:buFont typeface="Wingdings" panose="05000000000000000000" pitchFamily="2" charset="2"/>
                <a:buChar char="q"/>
              </a:pPr>
              <a:r>
                <a:rPr lang="es-CO" sz="1200" b="1" dirty="0"/>
                <a:t>Policitemia (Hematocrito &gt; 55%)</a:t>
              </a:r>
            </a:p>
            <a:p>
              <a:endParaRPr lang="es-CO" sz="1200" b="1" dirty="0"/>
            </a:p>
          </p:txBody>
        </p:sp>
      </p:grpSp>
      <p:sp>
        <p:nvSpPr>
          <p:cNvPr id="38" name="Rectángulo 37">
            <a:extLst>
              <a:ext uri="{FF2B5EF4-FFF2-40B4-BE49-F238E27FC236}">
                <a16:creationId xmlns:a16="http://schemas.microsoft.com/office/drawing/2014/main" xmlns="" id="{74AA0DBA-0439-4C94-9D9B-C1547C2FE320}"/>
              </a:ext>
            </a:extLst>
          </p:cNvPr>
          <p:cNvSpPr/>
          <p:nvPr/>
        </p:nvSpPr>
        <p:spPr>
          <a:xfrm>
            <a:off x="8429392" y="2019705"/>
            <a:ext cx="36051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es-CO" sz="1400" dirty="0"/>
              <a:t>Si el paciente no desea utilizarlo 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CO" sz="1400" dirty="0"/>
              <a:t>Mejoría paraclínica</a:t>
            </a: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xmlns="" id="{95BD63B0-AFCB-45EE-BD3C-F76C4F57201F}"/>
              </a:ext>
            </a:extLst>
          </p:cNvPr>
          <p:cNvCxnSpPr>
            <a:cxnSpLocks/>
          </p:cNvCxnSpPr>
          <p:nvPr/>
        </p:nvCxnSpPr>
        <p:spPr>
          <a:xfrm flipH="1" flipV="1">
            <a:off x="2610765" y="2934131"/>
            <a:ext cx="548493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xmlns="" id="{0D81110A-D229-45FA-800A-8B674A89996F}"/>
              </a:ext>
            </a:extLst>
          </p:cNvPr>
          <p:cNvCxnSpPr>
            <a:cxnSpLocks/>
          </p:cNvCxnSpPr>
          <p:nvPr/>
        </p:nvCxnSpPr>
        <p:spPr>
          <a:xfrm flipH="1" flipV="1">
            <a:off x="2671341" y="4106815"/>
            <a:ext cx="548493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xmlns="" id="{BF841C7D-1173-466C-9B07-4A7C463B0EA2}"/>
              </a:ext>
            </a:extLst>
          </p:cNvPr>
          <p:cNvCxnSpPr>
            <a:cxnSpLocks/>
          </p:cNvCxnSpPr>
          <p:nvPr/>
        </p:nvCxnSpPr>
        <p:spPr>
          <a:xfrm flipH="1" flipV="1">
            <a:off x="2724071" y="5319329"/>
            <a:ext cx="548493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xmlns="" id="{36C5170C-E6C9-4AA0-848B-C1C7E6EEA026}"/>
              </a:ext>
            </a:extLst>
          </p:cNvPr>
          <p:cNvCxnSpPr>
            <a:cxnSpLocks/>
            <a:stCxn id="9" idx="1"/>
            <a:endCxn id="13" idx="3"/>
          </p:cNvCxnSpPr>
          <p:nvPr/>
        </p:nvCxnSpPr>
        <p:spPr>
          <a:xfrm flipH="1">
            <a:off x="4457925" y="1514304"/>
            <a:ext cx="643848" cy="1437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xmlns="" id="{59CAE301-CF05-4771-9C35-CF300E55037F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7090228" y="1497049"/>
            <a:ext cx="641759" cy="172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xmlns="" id="{FB42B577-8346-49F7-9B5E-1A1E8E1202C8}"/>
              </a:ext>
            </a:extLst>
          </p:cNvPr>
          <p:cNvCxnSpPr>
            <a:cxnSpLocks/>
          </p:cNvCxnSpPr>
          <p:nvPr/>
        </p:nvCxnSpPr>
        <p:spPr>
          <a:xfrm>
            <a:off x="4048207" y="1889505"/>
            <a:ext cx="0" cy="4424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xmlns="" id="{BF3D6155-085F-417D-928E-23FE04EE14F2}"/>
              </a:ext>
            </a:extLst>
          </p:cNvPr>
          <p:cNvCxnSpPr>
            <a:cxnSpLocks/>
          </p:cNvCxnSpPr>
          <p:nvPr/>
        </p:nvCxnSpPr>
        <p:spPr>
          <a:xfrm flipV="1">
            <a:off x="8587695" y="1494883"/>
            <a:ext cx="641759" cy="172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adroTexto 55">
            <a:extLst>
              <a:ext uri="{FF2B5EF4-FFF2-40B4-BE49-F238E27FC236}">
                <a16:creationId xmlns:a16="http://schemas.microsoft.com/office/drawing/2014/main" xmlns="" id="{17A89D9C-43DE-490E-BCDC-B543F0114857}"/>
              </a:ext>
            </a:extLst>
          </p:cNvPr>
          <p:cNvSpPr txBox="1"/>
          <p:nvPr/>
        </p:nvSpPr>
        <p:spPr>
          <a:xfrm>
            <a:off x="5111881" y="2694394"/>
            <a:ext cx="64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/>
              <a:t>y/o</a:t>
            </a:r>
          </a:p>
        </p:txBody>
      </p: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xmlns="" id="{BA6F76E2-61CD-458A-8C16-517B0822F1DB}"/>
              </a:ext>
            </a:extLst>
          </p:cNvPr>
          <p:cNvCxnSpPr>
            <a:cxnSpLocks/>
          </p:cNvCxnSpPr>
          <p:nvPr/>
        </p:nvCxnSpPr>
        <p:spPr>
          <a:xfrm>
            <a:off x="6259678" y="917833"/>
            <a:ext cx="0" cy="394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xmlns="" id="{6557A703-6DBC-4854-800A-55AF8330BB7B}"/>
              </a:ext>
            </a:extLst>
          </p:cNvPr>
          <p:cNvSpPr txBox="1"/>
          <p:nvPr/>
        </p:nvSpPr>
        <p:spPr>
          <a:xfrm>
            <a:off x="7439683" y="3807436"/>
            <a:ext cx="3529129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CO" dirty="0"/>
              <a:t>**A 2600 metros a nivel del mar: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/>
              <a:t>Hipoxemia ˂90%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/>
              <a:t>Hipoxemia significativa ˂86%</a:t>
            </a:r>
          </a:p>
          <a:p>
            <a:r>
              <a:rPr lang="es-CO" dirty="0"/>
              <a:t>Solo por pulso oximetría.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xmlns="" id="{EBD50548-2D8B-4EBF-9210-E7B60C71F720}"/>
              </a:ext>
            </a:extLst>
          </p:cNvPr>
          <p:cNvSpPr/>
          <p:nvPr/>
        </p:nvSpPr>
        <p:spPr>
          <a:xfrm>
            <a:off x="375083" y="6183425"/>
            <a:ext cx="6724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00" dirty="0"/>
              <a:t>**Gaviria Uribe Alejandro, Correa Serna Luis Fernando, Dávila Guerrero Carmen Eugenia, Osorio Saldarriaga Elkin De Jesús. Uso E interpretación de la </a:t>
            </a:r>
            <a:r>
              <a:rPr lang="es-CO" sz="1000" dirty="0" err="1"/>
              <a:t>oximetria</a:t>
            </a:r>
            <a:r>
              <a:rPr lang="es-CO" sz="1000" dirty="0"/>
              <a:t> De Pulso. Convenio 519 de 2015. Bogotá D.C. agosto del 2016. https://www.minsalud.gov.co/sites/rid/Lists/BibliotecaDigital/RIDE/VS/PP/ENT/uso-interprtn-oximetria-pulso.pdf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xmlns="" id="{EBEE9434-CA56-4996-A83B-B40A64ACD125}"/>
              </a:ext>
            </a:extLst>
          </p:cNvPr>
          <p:cNvSpPr/>
          <p:nvPr/>
        </p:nvSpPr>
        <p:spPr>
          <a:xfrm>
            <a:off x="10465606" y="75563"/>
            <a:ext cx="1593706" cy="2800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CO" sz="1200" dirty="0">
                <a:latin typeface="Arial" panose="020B0604020202020204" pitchFamily="34" charset="0"/>
                <a:ea typeface="Calibri" panose="020F0502020204030204" pitchFamily="34" charset="0"/>
              </a:rPr>
              <a:t>Elaboración propia)</a:t>
            </a:r>
            <a:r>
              <a:rPr lang="es-CO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64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1" grpId="0"/>
      <p:bldP spid="32" grpId="0"/>
      <p:bldP spid="33" grpId="0"/>
      <p:bldP spid="38" grpId="0"/>
      <p:bldP spid="56" grpId="0"/>
      <p:bldP spid="6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7492B8B1-7F48-43E7-823D-27786537F6D5}"/>
              </a:ext>
            </a:extLst>
          </p:cNvPr>
          <p:cNvSpPr/>
          <p:nvPr/>
        </p:nvSpPr>
        <p:spPr>
          <a:xfrm>
            <a:off x="3694682" y="1208874"/>
            <a:ext cx="5168403" cy="41549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8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GRACIAS</a:t>
            </a:r>
          </a:p>
          <a:p>
            <a:pPr algn="ctr"/>
            <a:r>
              <a:rPr lang="es-ES" sz="8800" b="1" i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POR SU </a:t>
            </a:r>
          </a:p>
          <a:p>
            <a:pPr algn="ctr"/>
            <a:r>
              <a:rPr lang="es-ES" sz="8800" b="1" i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ATENCIÓN</a:t>
            </a:r>
            <a:endParaRPr lang="es-ES" sz="8800" b="1" i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4004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F1F2755-674A-43B6-87E4-E3D2C161B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"/>
            <a:ext cx="10515600" cy="1325563"/>
          </a:xfrm>
        </p:spPr>
        <p:txBody>
          <a:bodyPr/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DB572CA-2468-4DA8-96A0-87660207C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339" y="1502460"/>
            <a:ext cx="10515600" cy="4351338"/>
          </a:xfrm>
        </p:spPr>
        <p:txBody>
          <a:bodyPr>
            <a:normAutofit/>
          </a:bodyPr>
          <a:lstStyle/>
          <a:p>
            <a:r>
              <a:rPr lang="es-CO" sz="3200" dirty="0"/>
              <a:t>Definir rehabilitación pulmonar</a:t>
            </a:r>
          </a:p>
          <a:p>
            <a:endParaRPr lang="es-CO" sz="3200" dirty="0"/>
          </a:p>
          <a:p>
            <a:r>
              <a:rPr lang="es-CO" sz="3200" dirty="0"/>
              <a:t>¿Quiénes pueden recibir rehabilitación pulmonar?</a:t>
            </a:r>
          </a:p>
          <a:p>
            <a:endParaRPr lang="es-CO" sz="3200" dirty="0"/>
          </a:p>
          <a:p>
            <a:r>
              <a:rPr lang="es-CO" sz="3200" dirty="0"/>
              <a:t>¿Qué aprende un paciente en rehabilitación pulmonar?</a:t>
            </a:r>
          </a:p>
          <a:p>
            <a:endParaRPr lang="es-CO" sz="3200" dirty="0"/>
          </a:p>
          <a:p>
            <a:r>
              <a:rPr lang="es-CO" sz="3200" dirty="0"/>
              <a:t>Oxigenoterapia</a:t>
            </a:r>
          </a:p>
          <a:p>
            <a:endParaRPr lang="es-CO" sz="3200" dirty="0"/>
          </a:p>
          <a:p>
            <a:endParaRPr lang="es-CO" sz="3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5CF9E0D-F4B6-4784-B947-E7BCB4409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079" y="216796"/>
            <a:ext cx="2667000" cy="21431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A89268F0-5872-4E01-BD36-54FE42C68AD0}"/>
              </a:ext>
            </a:extLst>
          </p:cNvPr>
          <p:cNvSpPr txBox="1"/>
          <p:nvPr/>
        </p:nvSpPr>
        <p:spPr>
          <a:xfrm>
            <a:off x="1479664" y="5679869"/>
            <a:ext cx="5493569" cy="92043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NINGUNAS DE ESTAS RECOMENDACIONES APLICAN PARA EL PACIENTE EN SALA DE EMERGENCIAS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xmlns="" id="{AABECC24-776E-432E-A962-A2758E9C197B}"/>
              </a:ext>
            </a:extLst>
          </p:cNvPr>
          <p:cNvGrpSpPr/>
          <p:nvPr/>
        </p:nvGrpSpPr>
        <p:grpSpPr>
          <a:xfrm>
            <a:off x="7650480" y="4009145"/>
            <a:ext cx="4541520" cy="2143125"/>
            <a:chOff x="6959940" y="3713110"/>
            <a:chExt cx="5232060" cy="2423225"/>
          </a:xfrm>
        </p:grpSpPr>
        <p:sp>
          <p:nvSpPr>
            <p:cNvPr id="7" name="Explosión: 14 puntos 6">
              <a:extLst>
                <a:ext uri="{FF2B5EF4-FFF2-40B4-BE49-F238E27FC236}">
                  <a16:creationId xmlns:a16="http://schemas.microsoft.com/office/drawing/2014/main" xmlns="" id="{69668571-5A5B-41AB-BA2D-C051984A18B6}"/>
                </a:ext>
              </a:extLst>
            </p:cNvPr>
            <p:cNvSpPr/>
            <p:nvPr/>
          </p:nvSpPr>
          <p:spPr>
            <a:xfrm>
              <a:off x="6959940" y="3713110"/>
              <a:ext cx="5232060" cy="2423225"/>
            </a:xfrm>
            <a:prstGeom prst="irregularSeal2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400" b="1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xmlns="" id="{997B288D-27EA-44D5-A916-3BE2885F3066}"/>
                </a:ext>
              </a:extLst>
            </p:cNvPr>
            <p:cNvSpPr txBox="1"/>
            <p:nvPr/>
          </p:nvSpPr>
          <p:spPr>
            <a:xfrm>
              <a:off x="8013630" y="4553594"/>
              <a:ext cx="2897944" cy="1078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/>
                <a:t>Durante la presentación se presentaran casos clínicos que resolveremos entre todos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41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F34636-D442-4D17-872D-3BB1BF49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Definición de Rehabilitación Pulmonar (RP)</a:t>
            </a:r>
            <a:endParaRPr lang="es-CO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E306B31B-90CC-4163-B90A-D0523A41C5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365118"/>
              </p:ext>
            </p:extLst>
          </p:nvPr>
        </p:nvGraphicFramePr>
        <p:xfrm>
          <a:off x="1481483" y="1067835"/>
          <a:ext cx="1036872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64840237-2F72-4A4C-B7B7-E182825979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540" y="4713056"/>
            <a:ext cx="3123420" cy="2082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F1230654-EC62-4BFB-926F-8D3641A87C9E}"/>
              </a:ext>
            </a:extLst>
          </p:cNvPr>
          <p:cNvSpPr/>
          <p:nvPr/>
        </p:nvSpPr>
        <p:spPr>
          <a:xfrm>
            <a:off x="3190240" y="6480469"/>
            <a:ext cx="79044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</a:rPr>
              <a:t>Spruit MA, et al. An official American Thoracic Society/European Respiratory Society statement: key concepts and advances in pulmonary rehabilitation. Am J Respir </a:t>
            </a:r>
            <a:r>
              <a:rPr lang="en-US" sz="1000" dirty="0" err="1">
                <a:latin typeface="Arial" panose="020B0604020202020204" pitchFamily="34" charset="0"/>
                <a:ea typeface="Calibri" panose="020F0502020204030204" pitchFamily="34" charset="0"/>
              </a:rPr>
              <a:t>Crit</a:t>
            </a:r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</a:rPr>
              <a:t> Care Med 2013; 188:e13</a:t>
            </a:r>
            <a:endParaRPr lang="es-CO" sz="1000" dirty="0"/>
          </a:p>
        </p:txBody>
      </p:sp>
    </p:spTree>
    <p:extLst>
      <p:ext uri="{BB962C8B-B14F-4D97-AF65-F5344CB8AC3E}">
        <p14:creationId xmlns:p14="http://schemas.microsoft.com/office/powerpoint/2010/main" val="29109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1518706-02CA-4272-A715-6DCADEF61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Beneficios de la Rehabilitación pulmonar</a:t>
            </a:r>
            <a:endParaRPr lang="es-CO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AB238FF1-7E9D-48FE-B5FA-A9AD4814B1A0}"/>
              </a:ext>
            </a:extLst>
          </p:cNvPr>
          <p:cNvSpPr/>
          <p:nvPr/>
        </p:nvSpPr>
        <p:spPr>
          <a:xfrm>
            <a:off x="4076229" y="2066985"/>
            <a:ext cx="1803871" cy="968278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s-MX" dirty="0"/>
              <a:t>Reduce la percepción de la disnea</a:t>
            </a:r>
            <a:endParaRPr lang="es-CO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BA4EE0A0-239D-4114-9DCF-296EAEDCD10B}"/>
              </a:ext>
            </a:extLst>
          </p:cNvPr>
          <p:cNvSpPr/>
          <p:nvPr/>
        </p:nvSpPr>
        <p:spPr>
          <a:xfrm>
            <a:off x="1354582" y="3515554"/>
            <a:ext cx="2113803" cy="1277786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s-MX" dirty="0"/>
              <a:t>Reduce la ansiedad y depresión asociada a EPOC</a:t>
            </a:r>
            <a:endParaRPr lang="es-CO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9B8E625F-92AE-4968-8CF3-AF62E85C13E3}"/>
              </a:ext>
            </a:extLst>
          </p:cNvPr>
          <p:cNvSpPr/>
          <p:nvPr/>
        </p:nvSpPr>
        <p:spPr>
          <a:xfrm>
            <a:off x="6568345" y="2079013"/>
            <a:ext cx="2430375" cy="981423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s-MX" dirty="0"/>
              <a:t>Reduce el número de hospitalizaciones y días hospitalarios</a:t>
            </a:r>
            <a:endParaRPr lang="es-CO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0D949D3F-DDA6-4487-A465-509B9E47D8B8}"/>
              </a:ext>
            </a:extLst>
          </p:cNvPr>
          <p:cNvSpPr/>
          <p:nvPr/>
        </p:nvSpPr>
        <p:spPr>
          <a:xfrm>
            <a:off x="1576637" y="2066985"/>
            <a:ext cx="1891748" cy="968278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s-MX" dirty="0"/>
              <a:t>Mejorar la capacidad de ejercicio</a:t>
            </a:r>
            <a:endParaRPr lang="es-CO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DD363C44-F240-46C9-B5F9-C9FCD30D0633}"/>
              </a:ext>
            </a:extLst>
          </p:cNvPr>
          <p:cNvSpPr/>
          <p:nvPr/>
        </p:nvSpPr>
        <p:spPr>
          <a:xfrm>
            <a:off x="3947309" y="3536286"/>
            <a:ext cx="2354083" cy="981423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s-MX" dirty="0"/>
              <a:t>Mejora la fuerza y entrenamiento de los miembros superiores</a:t>
            </a:r>
            <a:endParaRPr lang="es-CO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33EDDAAA-5BCA-47F5-A60A-6E2B8196A08A}"/>
              </a:ext>
            </a:extLst>
          </p:cNvPr>
          <p:cNvSpPr/>
          <p:nvPr/>
        </p:nvSpPr>
        <p:spPr>
          <a:xfrm>
            <a:off x="8897791" y="3536286"/>
            <a:ext cx="2614913" cy="968278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s-MX" dirty="0"/>
              <a:t>Mayor </a:t>
            </a:r>
            <a:r>
              <a:rPr lang="es-MX" dirty="0" err="1"/>
              <a:t>autoeficiencia</a:t>
            </a:r>
            <a:r>
              <a:rPr lang="es-MX" dirty="0"/>
              <a:t> y conocimiento de su enfermedad.</a:t>
            </a:r>
            <a:endParaRPr lang="es-CO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85C0DE1C-1B7C-4108-B399-ECC4DEFBBEB9}"/>
              </a:ext>
            </a:extLst>
          </p:cNvPr>
          <p:cNvSpPr/>
          <p:nvPr/>
        </p:nvSpPr>
        <p:spPr>
          <a:xfrm>
            <a:off x="6301393" y="4984855"/>
            <a:ext cx="3786363" cy="968278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s-MX" dirty="0"/>
              <a:t>Aumento la resistencia muscular y los efectos perdurar después de entrenamiento</a:t>
            </a:r>
            <a:endParaRPr lang="es-CO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xmlns="" id="{BCD9BAE7-9610-4059-ADB4-C270C00D6169}"/>
              </a:ext>
            </a:extLst>
          </p:cNvPr>
          <p:cNvSpPr/>
          <p:nvPr/>
        </p:nvSpPr>
        <p:spPr>
          <a:xfrm>
            <a:off x="6750954" y="3716899"/>
            <a:ext cx="1597900" cy="671915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s-MX" dirty="0"/>
              <a:t>Mejora la supervivencia</a:t>
            </a:r>
            <a:endParaRPr lang="es-CO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A97898E5-90E0-4D79-9280-3792B0698FBA}"/>
              </a:ext>
            </a:extLst>
          </p:cNvPr>
          <p:cNvSpPr/>
          <p:nvPr/>
        </p:nvSpPr>
        <p:spPr>
          <a:xfrm>
            <a:off x="9387354" y="2066985"/>
            <a:ext cx="1400805" cy="968278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s-MX" dirty="0"/>
              <a:t>Mejora la calidad de vida</a:t>
            </a:r>
            <a:endParaRPr lang="es-CO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xmlns="" id="{E1A11B54-FEDE-4A6A-873F-91D55F970E57}"/>
              </a:ext>
            </a:extLst>
          </p:cNvPr>
          <p:cNvSpPr/>
          <p:nvPr/>
        </p:nvSpPr>
        <p:spPr>
          <a:xfrm>
            <a:off x="2516073" y="4984855"/>
            <a:ext cx="2862471" cy="968278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s-MX" dirty="0"/>
              <a:t>Potencia el uso de broncodilatadores de larga acción. </a:t>
            </a:r>
            <a:endParaRPr lang="es-CO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0BB3DDED-CE44-4865-B111-C0674A5C5B8F}"/>
              </a:ext>
            </a:extLst>
          </p:cNvPr>
          <p:cNvSpPr/>
          <p:nvPr/>
        </p:nvSpPr>
        <p:spPr>
          <a:xfrm>
            <a:off x="301995" y="6338406"/>
            <a:ext cx="70132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</a:rPr>
              <a:t>Society Policy Statement: Enhancing Implementation, Use, and Delivery of Pulmonary Rehabilitation; AJRCCM. Vol. 192, No. 11 | Dec 01, 2015. </a:t>
            </a:r>
            <a:r>
              <a:rPr lang="en-US" sz="1000" dirty="0" err="1">
                <a:latin typeface="Arial" panose="020B0604020202020204" pitchFamily="34" charset="0"/>
                <a:ea typeface="Calibri" panose="020F0502020204030204" pitchFamily="34" charset="0"/>
              </a:rPr>
              <a:t>DOI:https</a:t>
            </a:r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</a:rPr>
              <a:t>://doi.org/10.1164/rccm.201510-1966ST </a:t>
            </a:r>
            <a:endParaRPr lang="es-CO" sz="1000" dirty="0"/>
          </a:p>
        </p:txBody>
      </p:sp>
    </p:spTree>
    <p:extLst>
      <p:ext uri="{BB962C8B-B14F-4D97-AF65-F5344CB8AC3E}">
        <p14:creationId xmlns:p14="http://schemas.microsoft.com/office/powerpoint/2010/main" val="384051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2BB18DD-AB0D-4749-9149-3B8CFA58F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CASO CLINICO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C057740-4DF5-4AEB-8F4D-49B0E0363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3" y="1690688"/>
            <a:ext cx="6716151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dirty="0"/>
              <a:t>Paciente masculino 92 años.</a:t>
            </a:r>
          </a:p>
          <a:p>
            <a:pPr algn="just"/>
            <a:r>
              <a:rPr lang="es-MX" dirty="0"/>
              <a:t>Fumó por 40 años, 20 cigarrillos al día, No fuma hace 15 años.</a:t>
            </a:r>
          </a:p>
          <a:p>
            <a:pPr algn="just"/>
            <a:r>
              <a:rPr lang="es-MX" dirty="0"/>
              <a:t>En diciembre del 2018 presentó neumonía por la cual estuvo hospitalizado.</a:t>
            </a:r>
          </a:p>
          <a:p>
            <a:pPr algn="just"/>
            <a:r>
              <a:rPr lang="es-MX" dirty="0"/>
              <a:t>En febrero 2019 presentó sibilancias, disnea y aumento del volumen de expectoración (pero blanquecina).</a:t>
            </a:r>
          </a:p>
          <a:p>
            <a:pPr algn="just"/>
            <a:r>
              <a:rPr lang="es-MX" dirty="0"/>
              <a:t>Egresó con oxígeno suplementario a 3L/min (no lo usaba previamente).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29B81C5D-AF36-418B-B853-AA3D3769629C}"/>
              </a:ext>
            </a:extLst>
          </p:cNvPr>
          <p:cNvSpPr txBox="1"/>
          <p:nvPr/>
        </p:nvSpPr>
        <p:spPr>
          <a:xfrm>
            <a:off x="7554351" y="1269696"/>
            <a:ext cx="4234375" cy="4648966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CO" sz="2400" dirty="0"/>
              <a:t>¿Requiere rehabilitación pulmonar inmediata?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CO" sz="24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CO" sz="2400" dirty="0"/>
              <a:t>¿Qué beneficios le contaría usted a su paciente que recibiría con la rehabilitación pulmonar?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CO" sz="24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CO" sz="2400" dirty="0"/>
              <a:t>¿Con cuáles estudios adicionales le enviaría usted al neumólogo el paciente?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FA17B244-0490-4036-A676-EDA6CDAE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405" y="123335"/>
            <a:ext cx="981148" cy="9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43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ángulo 101">
            <a:extLst>
              <a:ext uri="{FF2B5EF4-FFF2-40B4-BE49-F238E27FC236}">
                <a16:creationId xmlns:a16="http://schemas.microsoft.com/office/drawing/2014/main" xmlns="" id="{81862633-8EFC-410D-A79C-B0B2B25CDC72}"/>
              </a:ext>
            </a:extLst>
          </p:cNvPr>
          <p:cNvSpPr/>
          <p:nvPr/>
        </p:nvSpPr>
        <p:spPr>
          <a:xfrm>
            <a:off x="911107" y="264053"/>
            <a:ext cx="4913730" cy="59359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5" name="Forma libre: forma 94">
            <a:extLst>
              <a:ext uri="{FF2B5EF4-FFF2-40B4-BE49-F238E27FC236}">
                <a16:creationId xmlns:a16="http://schemas.microsoft.com/office/drawing/2014/main" xmlns="" id="{386FDF40-A624-49F7-AE09-1E26E1E7DD04}"/>
              </a:ext>
            </a:extLst>
          </p:cNvPr>
          <p:cNvSpPr/>
          <p:nvPr/>
        </p:nvSpPr>
        <p:spPr>
          <a:xfrm>
            <a:off x="1379495" y="4009327"/>
            <a:ext cx="1547316" cy="1890968"/>
          </a:xfrm>
          <a:custGeom>
            <a:avLst/>
            <a:gdLst>
              <a:gd name="connsiteX0" fmla="*/ 1448972 w 1448972"/>
              <a:gd name="connsiteY0" fmla="*/ 661182 h 1890968"/>
              <a:gd name="connsiteX1" fmla="*/ 1434904 w 1448972"/>
              <a:gd name="connsiteY1" fmla="*/ 1055077 h 1890968"/>
              <a:gd name="connsiteX2" fmla="*/ 1420837 w 1448972"/>
              <a:gd name="connsiteY2" fmla="*/ 1195754 h 1890968"/>
              <a:gd name="connsiteX3" fmla="*/ 1392701 w 1448972"/>
              <a:gd name="connsiteY3" fmla="*/ 1280160 h 1890968"/>
              <a:gd name="connsiteX4" fmla="*/ 1364566 w 1448972"/>
              <a:gd name="connsiteY4" fmla="*/ 1364566 h 1890968"/>
              <a:gd name="connsiteX5" fmla="*/ 1350498 w 1448972"/>
              <a:gd name="connsiteY5" fmla="*/ 1406769 h 1890968"/>
              <a:gd name="connsiteX6" fmla="*/ 1308295 w 1448972"/>
              <a:gd name="connsiteY6" fmla="*/ 1561514 h 1890968"/>
              <a:gd name="connsiteX7" fmla="*/ 1280160 w 1448972"/>
              <a:gd name="connsiteY7" fmla="*/ 1645920 h 1890968"/>
              <a:gd name="connsiteX8" fmla="*/ 1252024 w 1448972"/>
              <a:gd name="connsiteY8" fmla="*/ 1674056 h 1890968"/>
              <a:gd name="connsiteX9" fmla="*/ 1223889 w 1448972"/>
              <a:gd name="connsiteY9" fmla="*/ 1716259 h 1890968"/>
              <a:gd name="connsiteX10" fmla="*/ 1181686 w 1448972"/>
              <a:gd name="connsiteY10" fmla="*/ 1730326 h 1890968"/>
              <a:gd name="connsiteX11" fmla="*/ 1111348 w 1448972"/>
              <a:gd name="connsiteY11" fmla="*/ 1772529 h 1890968"/>
              <a:gd name="connsiteX12" fmla="*/ 1083212 w 1448972"/>
              <a:gd name="connsiteY12" fmla="*/ 1800665 h 1890968"/>
              <a:gd name="connsiteX13" fmla="*/ 998806 w 1448972"/>
              <a:gd name="connsiteY13" fmla="*/ 1828800 h 1890968"/>
              <a:gd name="connsiteX14" fmla="*/ 787791 w 1448972"/>
              <a:gd name="connsiteY14" fmla="*/ 1871003 h 1890968"/>
              <a:gd name="connsiteX15" fmla="*/ 745588 w 1448972"/>
              <a:gd name="connsiteY15" fmla="*/ 1856936 h 1890968"/>
              <a:gd name="connsiteX16" fmla="*/ 689317 w 1448972"/>
              <a:gd name="connsiteY16" fmla="*/ 1786597 h 1890968"/>
              <a:gd name="connsiteX17" fmla="*/ 647114 w 1448972"/>
              <a:gd name="connsiteY17" fmla="*/ 1772529 h 1890968"/>
              <a:gd name="connsiteX18" fmla="*/ 618978 w 1448972"/>
              <a:gd name="connsiteY18" fmla="*/ 1744394 h 1890968"/>
              <a:gd name="connsiteX19" fmla="*/ 576775 w 1448972"/>
              <a:gd name="connsiteY19" fmla="*/ 1730326 h 1890968"/>
              <a:gd name="connsiteX20" fmla="*/ 534572 w 1448972"/>
              <a:gd name="connsiteY20" fmla="*/ 1702191 h 1890968"/>
              <a:gd name="connsiteX21" fmla="*/ 506437 w 1448972"/>
              <a:gd name="connsiteY21" fmla="*/ 1659988 h 1890968"/>
              <a:gd name="connsiteX22" fmla="*/ 464234 w 1448972"/>
              <a:gd name="connsiteY22" fmla="*/ 1645920 h 1890968"/>
              <a:gd name="connsiteX23" fmla="*/ 407963 w 1448972"/>
              <a:gd name="connsiteY23" fmla="*/ 1589649 h 1890968"/>
              <a:gd name="connsiteX24" fmla="*/ 379828 w 1448972"/>
              <a:gd name="connsiteY24" fmla="*/ 1547446 h 1890968"/>
              <a:gd name="connsiteX25" fmla="*/ 351692 w 1448972"/>
              <a:gd name="connsiteY25" fmla="*/ 1519311 h 1890968"/>
              <a:gd name="connsiteX26" fmla="*/ 281354 w 1448972"/>
              <a:gd name="connsiteY26" fmla="*/ 1406769 h 1890968"/>
              <a:gd name="connsiteX27" fmla="*/ 182880 w 1448972"/>
              <a:gd name="connsiteY27" fmla="*/ 1280160 h 1890968"/>
              <a:gd name="connsiteX28" fmla="*/ 140677 w 1448972"/>
              <a:gd name="connsiteY28" fmla="*/ 1195754 h 1890968"/>
              <a:gd name="connsiteX29" fmla="*/ 126609 w 1448972"/>
              <a:gd name="connsiteY29" fmla="*/ 1153551 h 1890968"/>
              <a:gd name="connsiteX30" fmla="*/ 98474 w 1448972"/>
              <a:gd name="connsiteY30" fmla="*/ 1111348 h 1890968"/>
              <a:gd name="connsiteX31" fmla="*/ 84406 w 1448972"/>
              <a:gd name="connsiteY31" fmla="*/ 1069145 h 1890968"/>
              <a:gd name="connsiteX32" fmla="*/ 56271 w 1448972"/>
              <a:gd name="connsiteY32" fmla="*/ 1041009 h 1890968"/>
              <a:gd name="connsiteX33" fmla="*/ 0 w 1448972"/>
              <a:gd name="connsiteY33" fmla="*/ 956603 h 1890968"/>
              <a:gd name="connsiteX34" fmla="*/ 14068 w 1448972"/>
              <a:gd name="connsiteY34" fmla="*/ 126609 h 1890968"/>
              <a:gd name="connsiteX35" fmla="*/ 42203 w 1448972"/>
              <a:gd name="connsiteY35" fmla="*/ 42203 h 1890968"/>
              <a:gd name="connsiteX36" fmla="*/ 56271 w 1448972"/>
              <a:gd name="connsiteY36" fmla="*/ 0 h 1890968"/>
              <a:gd name="connsiteX37" fmla="*/ 84406 w 1448972"/>
              <a:gd name="connsiteY37" fmla="*/ 28136 h 1890968"/>
              <a:gd name="connsiteX38" fmla="*/ 112541 w 1448972"/>
              <a:gd name="connsiteY38" fmla="*/ 225083 h 1890968"/>
              <a:gd name="connsiteX39" fmla="*/ 126609 w 1448972"/>
              <a:gd name="connsiteY39" fmla="*/ 267286 h 1890968"/>
              <a:gd name="connsiteX40" fmla="*/ 140677 w 1448972"/>
              <a:gd name="connsiteY40" fmla="*/ 450166 h 1890968"/>
              <a:gd name="connsiteX41" fmla="*/ 168812 w 1448972"/>
              <a:gd name="connsiteY41" fmla="*/ 534572 h 1890968"/>
              <a:gd name="connsiteX42" fmla="*/ 267286 w 1448972"/>
              <a:gd name="connsiteY42" fmla="*/ 562708 h 1890968"/>
              <a:gd name="connsiteX43" fmla="*/ 351692 w 1448972"/>
              <a:gd name="connsiteY43" fmla="*/ 590843 h 1890968"/>
              <a:gd name="connsiteX44" fmla="*/ 393895 w 1448972"/>
              <a:gd name="connsiteY44" fmla="*/ 604911 h 1890968"/>
              <a:gd name="connsiteX45" fmla="*/ 1266092 w 1448972"/>
              <a:gd name="connsiteY45" fmla="*/ 647114 h 1890968"/>
              <a:gd name="connsiteX46" fmla="*/ 1350498 w 1448972"/>
              <a:gd name="connsiteY46" fmla="*/ 675249 h 1890968"/>
              <a:gd name="connsiteX47" fmla="*/ 1406769 w 1448972"/>
              <a:gd name="connsiteY47" fmla="*/ 717452 h 1890968"/>
              <a:gd name="connsiteX0" fmla="*/ 1448972 w 1448972"/>
              <a:gd name="connsiteY0" fmla="*/ 661182 h 1890968"/>
              <a:gd name="connsiteX1" fmla="*/ 1434904 w 1448972"/>
              <a:gd name="connsiteY1" fmla="*/ 1055077 h 1890968"/>
              <a:gd name="connsiteX2" fmla="*/ 1420837 w 1448972"/>
              <a:gd name="connsiteY2" fmla="*/ 1195754 h 1890968"/>
              <a:gd name="connsiteX3" fmla="*/ 1392701 w 1448972"/>
              <a:gd name="connsiteY3" fmla="*/ 1280160 h 1890968"/>
              <a:gd name="connsiteX4" fmla="*/ 1364566 w 1448972"/>
              <a:gd name="connsiteY4" fmla="*/ 1364566 h 1890968"/>
              <a:gd name="connsiteX5" fmla="*/ 1350498 w 1448972"/>
              <a:gd name="connsiteY5" fmla="*/ 1406769 h 1890968"/>
              <a:gd name="connsiteX6" fmla="*/ 1308295 w 1448972"/>
              <a:gd name="connsiteY6" fmla="*/ 1561514 h 1890968"/>
              <a:gd name="connsiteX7" fmla="*/ 1280160 w 1448972"/>
              <a:gd name="connsiteY7" fmla="*/ 1645920 h 1890968"/>
              <a:gd name="connsiteX8" fmla="*/ 1252024 w 1448972"/>
              <a:gd name="connsiteY8" fmla="*/ 1674056 h 1890968"/>
              <a:gd name="connsiteX9" fmla="*/ 1223889 w 1448972"/>
              <a:gd name="connsiteY9" fmla="*/ 1716259 h 1890968"/>
              <a:gd name="connsiteX10" fmla="*/ 1181686 w 1448972"/>
              <a:gd name="connsiteY10" fmla="*/ 1730326 h 1890968"/>
              <a:gd name="connsiteX11" fmla="*/ 1111348 w 1448972"/>
              <a:gd name="connsiteY11" fmla="*/ 1772529 h 1890968"/>
              <a:gd name="connsiteX12" fmla="*/ 1083212 w 1448972"/>
              <a:gd name="connsiteY12" fmla="*/ 1800665 h 1890968"/>
              <a:gd name="connsiteX13" fmla="*/ 998806 w 1448972"/>
              <a:gd name="connsiteY13" fmla="*/ 1828800 h 1890968"/>
              <a:gd name="connsiteX14" fmla="*/ 787791 w 1448972"/>
              <a:gd name="connsiteY14" fmla="*/ 1871003 h 1890968"/>
              <a:gd name="connsiteX15" fmla="*/ 745588 w 1448972"/>
              <a:gd name="connsiteY15" fmla="*/ 1856936 h 1890968"/>
              <a:gd name="connsiteX16" fmla="*/ 689317 w 1448972"/>
              <a:gd name="connsiteY16" fmla="*/ 1786597 h 1890968"/>
              <a:gd name="connsiteX17" fmla="*/ 647114 w 1448972"/>
              <a:gd name="connsiteY17" fmla="*/ 1772529 h 1890968"/>
              <a:gd name="connsiteX18" fmla="*/ 618978 w 1448972"/>
              <a:gd name="connsiteY18" fmla="*/ 1744394 h 1890968"/>
              <a:gd name="connsiteX19" fmla="*/ 576775 w 1448972"/>
              <a:gd name="connsiteY19" fmla="*/ 1730326 h 1890968"/>
              <a:gd name="connsiteX20" fmla="*/ 534572 w 1448972"/>
              <a:gd name="connsiteY20" fmla="*/ 1702191 h 1890968"/>
              <a:gd name="connsiteX21" fmla="*/ 506437 w 1448972"/>
              <a:gd name="connsiteY21" fmla="*/ 1659988 h 1890968"/>
              <a:gd name="connsiteX22" fmla="*/ 464234 w 1448972"/>
              <a:gd name="connsiteY22" fmla="*/ 1645920 h 1890968"/>
              <a:gd name="connsiteX23" fmla="*/ 407963 w 1448972"/>
              <a:gd name="connsiteY23" fmla="*/ 1589649 h 1890968"/>
              <a:gd name="connsiteX24" fmla="*/ 379828 w 1448972"/>
              <a:gd name="connsiteY24" fmla="*/ 1547446 h 1890968"/>
              <a:gd name="connsiteX25" fmla="*/ 351692 w 1448972"/>
              <a:gd name="connsiteY25" fmla="*/ 1519311 h 1890968"/>
              <a:gd name="connsiteX26" fmla="*/ 281354 w 1448972"/>
              <a:gd name="connsiteY26" fmla="*/ 1406769 h 1890968"/>
              <a:gd name="connsiteX27" fmla="*/ 182880 w 1448972"/>
              <a:gd name="connsiteY27" fmla="*/ 1280160 h 1890968"/>
              <a:gd name="connsiteX28" fmla="*/ 140677 w 1448972"/>
              <a:gd name="connsiteY28" fmla="*/ 1195754 h 1890968"/>
              <a:gd name="connsiteX29" fmla="*/ 126609 w 1448972"/>
              <a:gd name="connsiteY29" fmla="*/ 1153551 h 1890968"/>
              <a:gd name="connsiteX30" fmla="*/ 98474 w 1448972"/>
              <a:gd name="connsiteY30" fmla="*/ 1111348 h 1890968"/>
              <a:gd name="connsiteX31" fmla="*/ 84406 w 1448972"/>
              <a:gd name="connsiteY31" fmla="*/ 1069145 h 1890968"/>
              <a:gd name="connsiteX32" fmla="*/ 56271 w 1448972"/>
              <a:gd name="connsiteY32" fmla="*/ 1041009 h 1890968"/>
              <a:gd name="connsiteX33" fmla="*/ 0 w 1448972"/>
              <a:gd name="connsiteY33" fmla="*/ 956603 h 1890968"/>
              <a:gd name="connsiteX34" fmla="*/ 14068 w 1448972"/>
              <a:gd name="connsiteY34" fmla="*/ 126609 h 1890968"/>
              <a:gd name="connsiteX35" fmla="*/ 42203 w 1448972"/>
              <a:gd name="connsiteY35" fmla="*/ 42203 h 1890968"/>
              <a:gd name="connsiteX36" fmla="*/ 56271 w 1448972"/>
              <a:gd name="connsiteY36" fmla="*/ 0 h 1890968"/>
              <a:gd name="connsiteX37" fmla="*/ 84406 w 1448972"/>
              <a:gd name="connsiteY37" fmla="*/ 28136 h 1890968"/>
              <a:gd name="connsiteX38" fmla="*/ 112541 w 1448972"/>
              <a:gd name="connsiteY38" fmla="*/ 225083 h 1890968"/>
              <a:gd name="connsiteX39" fmla="*/ 126609 w 1448972"/>
              <a:gd name="connsiteY39" fmla="*/ 267286 h 1890968"/>
              <a:gd name="connsiteX40" fmla="*/ 140677 w 1448972"/>
              <a:gd name="connsiteY40" fmla="*/ 450166 h 1890968"/>
              <a:gd name="connsiteX41" fmla="*/ 168812 w 1448972"/>
              <a:gd name="connsiteY41" fmla="*/ 534572 h 1890968"/>
              <a:gd name="connsiteX42" fmla="*/ 267286 w 1448972"/>
              <a:gd name="connsiteY42" fmla="*/ 562708 h 1890968"/>
              <a:gd name="connsiteX43" fmla="*/ 351692 w 1448972"/>
              <a:gd name="connsiteY43" fmla="*/ 590843 h 1890968"/>
              <a:gd name="connsiteX44" fmla="*/ 393895 w 1448972"/>
              <a:gd name="connsiteY44" fmla="*/ 562708 h 1890968"/>
              <a:gd name="connsiteX45" fmla="*/ 1266092 w 1448972"/>
              <a:gd name="connsiteY45" fmla="*/ 647114 h 1890968"/>
              <a:gd name="connsiteX46" fmla="*/ 1350498 w 1448972"/>
              <a:gd name="connsiteY46" fmla="*/ 675249 h 1890968"/>
              <a:gd name="connsiteX47" fmla="*/ 1406769 w 1448972"/>
              <a:gd name="connsiteY47" fmla="*/ 717452 h 189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448972" h="1890968">
                <a:moveTo>
                  <a:pt x="1448972" y="661182"/>
                </a:moveTo>
                <a:cubicBezTo>
                  <a:pt x="1444283" y="792480"/>
                  <a:pt x="1441809" y="923877"/>
                  <a:pt x="1434904" y="1055077"/>
                </a:cubicBezTo>
                <a:cubicBezTo>
                  <a:pt x="1432427" y="1102138"/>
                  <a:pt x="1429522" y="1149435"/>
                  <a:pt x="1420837" y="1195754"/>
                </a:cubicBezTo>
                <a:cubicBezTo>
                  <a:pt x="1415372" y="1224903"/>
                  <a:pt x="1402079" y="1252025"/>
                  <a:pt x="1392701" y="1280160"/>
                </a:cubicBezTo>
                <a:lnTo>
                  <a:pt x="1364566" y="1364566"/>
                </a:lnTo>
                <a:cubicBezTo>
                  <a:pt x="1359877" y="1378634"/>
                  <a:pt x="1353406" y="1392228"/>
                  <a:pt x="1350498" y="1406769"/>
                </a:cubicBezTo>
                <a:cubicBezTo>
                  <a:pt x="1330614" y="1506195"/>
                  <a:pt x="1343994" y="1454418"/>
                  <a:pt x="1308295" y="1561514"/>
                </a:cubicBezTo>
                <a:lnTo>
                  <a:pt x="1280160" y="1645920"/>
                </a:lnTo>
                <a:cubicBezTo>
                  <a:pt x="1270781" y="1655299"/>
                  <a:pt x="1260310" y="1663699"/>
                  <a:pt x="1252024" y="1674056"/>
                </a:cubicBezTo>
                <a:cubicBezTo>
                  <a:pt x="1241462" y="1687258"/>
                  <a:pt x="1237091" y="1705697"/>
                  <a:pt x="1223889" y="1716259"/>
                </a:cubicBezTo>
                <a:cubicBezTo>
                  <a:pt x="1212310" y="1725522"/>
                  <a:pt x="1195754" y="1725637"/>
                  <a:pt x="1181686" y="1730326"/>
                </a:cubicBezTo>
                <a:cubicBezTo>
                  <a:pt x="1110400" y="1801615"/>
                  <a:pt x="1202655" y="1717745"/>
                  <a:pt x="1111348" y="1772529"/>
                </a:cubicBezTo>
                <a:cubicBezTo>
                  <a:pt x="1099975" y="1779353"/>
                  <a:pt x="1095075" y="1794733"/>
                  <a:pt x="1083212" y="1800665"/>
                </a:cubicBezTo>
                <a:cubicBezTo>
                  <a:pt x="1056686" y="1813928"/>
                  <a:pt x="998806" y="1828800"/>
                  <a:pt x="998806" y="1828800"/>
                </a:cubicBezTo>
                <a:cubicBezTo>
                  <a:pt x="905911" y="1921695"/>
                  <a:pt x="968952" y="1887473"/>
                  <a:pt x="787791" y="1871003"/>
                </a:cubicBezTo>
                <a:cubicBezTo>
                  <a:pt x="773723" y="1866314"/>
                  <a:pt x="758303" y="1864565"/>
                  <a:pt x="745588" y="1856936"/>
                </a:cubicBezTo>
                <a:cubicBezTo>
                  <a:pt x="688229" y="1822521"/>
                  <a:pt x="746820" y="1832600"/>
                  <a:pt x="689317" y="1786597"/>
                </a:cubicBezTo>
                <a:cubicBezTo>
                  <a:pt x="677738" y="1777334"/>
                  <a:pt x="661182" y="1777218"/>
                  <a:pt x="647114" y="1772529"/>
                </a:cubicBezTo>
                <a:cubicBezTo>
                  <a:pt x="637735" y="1763151"/>
                  <a:pt x="630351" y="1751218"/>
                  <a:pt x="618978" y="1744394"/>
                </a:cubicBezTo>
                <a:cubicBezTo>
                  <a:pt x="606262" y="1736765"/>
                  <a:pt x="590038" y="1736958"/>
                  <a:pt x="576775" y="1730326"/>
                </a:cubicBezTo>
                <a:cubicBezTo>
                  <a:pt x="561653" y="1722765"/>
                  <a:pt x="548640" y="1711569"/>
                  <a:pt x="534572" y="1702191"/>
                </a:cubicBezTo>
                <a:cubicBezTo>
                  <a:pt x="525194" y="1688123"/>
                  <a:pt x="519639" y="1670550"/>
                  <a:pt x="506437" y="1659988"/>
                </a:cubicBezTo>
                <a:cubicBezTo>
                  <a:pt x="494858" y="1650725"/>
                  <a:pt x="474719" y="1656405"/>
                  <a:pt x="464234" y="1645920"/>
                </a:cubicBezTo>
                <a:cubicBezTo>
                  <a:pt x="389206" y="1570892"/>
                  <a:pt x="520504" y="1627164"/>
                  <a:pt x="407963" y="1589649"/>
                </a:cubicBezTo>
                <a:cubicBezTo>
                  <a:pt x="398585" y="1575581"/>
                  <a:pt x="390390" y="1560648"/>
                  <a:pt x="379828" y="1547446"/>
                </a:cubicBezTo>
                <a:cubicBezTo>
                  <a:pt x="371542" y="1537089"/>
                  <a:pt x="357624" y="1531174"/>
                  <a:pt x="351692" y="1519311"/>
                </a:cubicBezTo>
                <a:cubicBezTo>
                  <a:pt x="293097" y="1402123"/>
                  <a:pt x="362550" y="1460901"/>
                  <a:pt x="281354" y="1406769"/>
                </a:cubicBezTo>
                <a:cubicBezTo>
                  <a:pt x="214047" y="1305810"/>
                  <a:pt x="248993" y="1346273"/>
                  <a:pt x="182880" y="1280160"/>
                </a:cubicBezTo>
                <a:cubicBezTo>
                  <a:pt x="147520" y="1174081"/>
                  <a:pt x="195218" y="1304836"/>
                  <a:pt x="140677" y="1195754"/>
                </a:cubicBezTo>
                <a:cubicBezTo>
                  <a:pt x="134045" y="1182491"/>
                  <a:pt x="133241" y="1166814"/>
                  <a:pt x="126609" y="1153551"/>
                </a:cubicBezTo>
                <a:cubicBezTo>
                  <a:pt x="119048" y="1138429"/>
                  <a:pt x="106035" y="1126470"/>
                  <a:pt x="98474" y="1111348"/>
                </a:cubicBezTo>
                <a:cubicBezTo>
                  <a:pt x="91842" y="1098085"/>
                  <a:pt x="92035" y="1081861"/>
                  <a:pt x="84406" y="1069145"/>
                </a:cubicBezTo>
                <a:cubicBezTo>
                  <a:pt x="77582" y="1057772"/>
                  <a:pt x="64229" y="1051620"/>
                  <a:pt x="56271" y="1041009"/>
                </a:cubicBezTo>
                <a:cubicBezTo>
                  <a:pt x="35982" y="1013957"/>
                  <a:pt x="0" y="956603"/>
                  <a:pt x="0" y="956603"/>
                </a:cubicBezTo>
                <a:cubicBezTo>
                  <a:pt x="4689" y="679938"/>
                  <a:pt x="1311" y="403019"/>
                  <a:pt x="14068" y="126609"/>
                </a:cubicBezTo>
                <a:cubicBezTo>
                  <a:pt x="15435" y="96983"/>
                  <a:pt x="32825" y="70338"/>
                  <a:pt x="42203" y="42203"/>
                </a:cubicBezTo>
                <a:lnTo>
                  <a:pt x="56271" y="0"/>
                </a:lnTo>
                <a:cubicBezTo>
                  <a:pt x="65649" y="9379"/>
                  <a:pt x="77582" y="16763"/>
                  <a:pt x="84406" y="28136"/>
                </a:cubicBezTo>
                <a:cubicBezTo>
                  <a:pt x="110551" y="71711"/>
                  <a:pt x="112158" y="222402"/>
                  <a:pt x="112541" y="225083"/>
                </a:cubicBezTo>
                <a:cubicBezTo>
                  <a:pt x="114638" y="239763"/>
                  <a:pt x="121920" y="253218"/>
                  <a:pt x="126609" y="267286"/>
                </a:cubicBezTo>
                <a:cubicBezTo>
                  <a:pt x="131298" y="328246"/>
                  <a:pt x="131141" y="389774"/>
                  <a:pt x="140677" y="450166"/>
                </a:cubicBezTo>
                <a:cubicBezTo>
                  <a:pt x="145302" y="479460"/>
                  <a:pt x="140677" y="525193"/>
                  <a:pt x="168812" y="534572"/>
                </a:cubicBezTo>
                <a:cubicBezTo>
                  <a:pt x="310614" y="581841"/>
                  <a:pt x="90682" y="509727"/>
                  <a:pt x="267286" y="562708"/>
                </a:cubicBezTo>
                <a:cubicBezTo>
                  <a:pt x="295692" y="571230"/>
                  <a:pt x="330591" y="590843"/>
                  <a:pt x="351692" y="590843"/>
                </a:cubicBezTo>
                <a:cubicBezTo>
                  <a:pt x="372793" y="590843"/>
                  <a:pt x="379827" y="572086"/>
                  <a:pt x="393895" y="562708"/>
                </a:cubicBezTo>
                <a:cubicBezTo>
                  <a:pt x="622228" y="791033"/>
                  <a:pt x="1106658" y="628357"/>
                  <a:pt x="1266092" y="647114"/>
                </a:cubicBezTo>
                <a:cubicBezTo>
                  <a:pt x="1425526" y="665871"/>
                  <a:pt x="1350498" y="675249"/>
                  <a:pt x="1350498" y="675249"/>
                </a:cubicBezTo>
                <a:cubicBezTo>
                  <a:pt x="1386048" y="710799"/>
                  <a:pt x="1366771" y="697454"/>
                  <a:pt x="1406769" y="717452"/>
                </a:cubicBez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33F344E-AED4-455A-8B62-A7AFA867B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257800" cy="1325563"/>
          </a:xfrm>
        </p:spPr>
        <p:txBody>
          <a:bodyPr/>
          <a:lstStyle/>
          <a:p>
            <a:r>
              <a:rPr lang="es-CO" dirty="0"/>
              <a:t>Curva flujo-volumen del paciente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xmlns="" id="{49305DC8-4A04-4488-AAE1-0D24A382A346}"/>
              </a:ext>
            </a:extLst>
          </p:cNvPr>
          <p:cNvCxnSpPr/>
          <p:nvPr/>
        </p:nvCxnSpPr>
        <p:spPr>
          <a:xfrm>
            <a:off x="1350498" y="484085"/>
            <a:ext cx="0" cy="54959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xmlns="" id="{B392A279-EEAD-4EF9-BEFC-34918846A775}"/>
              </a:ext>
            </a:extLst>
          </p:cNvPr>
          <p:cNvCxnSpPr>
            <a:cxnSpLocks/>
          </p:cNvCxnSpPr>
          <p:nvPr/>
        </p:nvCxnSpPr>
        <p:spPr>
          <a:xfrm flipH="1">
            <a:off x="1362221" y="4739710"/>
            <a:ext cx="42789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xmlns="" id="{A7C5F40E-46C0-4A3D-A973-796DF5ED2ECB}"/>
              </a:ext>
            </a:extLst>
          </p:cNvPr>
          <p:cNvCxnSpPr>
            <a:cxnSpLocks/>
          </p:cNvCxnSpPr>
          <p:nvPr/>
        </p:nvCxnSpPr>
        <p:spPr>
          <a:xfrm>
            <a:off x="1362221" y="1856932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xmlns="" id="{8B3EC140-77BD-43EE-AC1B-D6E05114EF95}"/>
              </a:ext>
            </a:extLst>
          </p:cNvPr>
          <p:cNvCxnSpPr>
            <a:cxnSpLocks/>
          </p:cNvCxnSpPr>
          <p:nvPr/>
        </p:nvCxnSpPr>
        <p:spPr>
          <a:xfrm>
            <a:off x="1362221" y="2135940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xmlns="" id="{866EF6F6-B88B-411E-9D39-4D5AF799747A}"/>
              </a:ext>
            </a:extLst>
          </p:cNvPr>
          <p:cNvCxnSpPr>
            <a:cxnSpLocks/>
          </p:cNvCxnSpPr>
          <p:nvPr/>
        </p:nvCxnSpPr>
        <p:spPr>
          <a:xfrm>
            <a:off x="1362221" y="1620348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xmlns="" id="{5782F1F1-47F3-4DC3-8787-DEE7DD05CFD0}"/>
              </a:ext>
            </a:extLst>
          </p:cNvPr>
          <p:cNvCxnSpPr>
            <a:cxnSpLocks/>
          </p:cNvCxnSpPr>
          <p:nvPr/>
        </p:nvCxnSpPr>
        <p:spPr>
          <a:xfrm>
            <a:off x="1362221" y="1336428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xmlns="" id="{5BC35D63-4937-45BF-8DBC-3A275BA5585D}"/>
              </a:ext>
            </a:extLst>
          </p:cNvPr>
          <p:cNvCxnSpPr>
            <a:cxnSpLocks/>
          </p:cNvCxnSpPr>
          <p:nvPr/>
        </p:nvCxnSpPr>
        <p:spPr>
          <a:xfrm>
            <a:off x="1362221" y="1083209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xmlns="" id="{A099858B-C290-4416-88D6-865AE2C7E4F8}"/>
              </a:ext>
            </a:extLst>
          </p:cNvPr>
          <p:cNvCxnSpPr>
            <a:cxnSpLocks/>
          </p:cNvCxnSpPr>
          <p:nvPr/>
        </p:nvCxnSpPr>
        <p:spPr>
          <a:xfrm>
            <a:off x="1362221" y="3176950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xmlns="" id="{F5C773DF-EF1C-4BBF-BF24-6D88B97EA3A4}"/>
              </a:ext>
            </a:extLst>
          </p:cNvPr>
          <p:cNvCxnSpPr>
            <a:cxnSpLocks/>
          </p:cNvCxnSpPr>
          <p:nvPr/>
        </p:nvCxnSpPr>
        <p:spPr>
          <a:xfrm>
            <a:off x="1362221" y="3427822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xmlns="" id="{A175FD59-12B7-4513-8ACF-7ECC841D27B4}"/>
              </a:ext>
            </a:extLst>
          </p:cNvPr>
          <p:cNvCxnSpPr>
            <a:cxnSpLocks/>
          </p:cNvCxnSpPr>
          <p:nvPr/>
        </p:nvCxnSpPr>
        <p:spPr>
          <a:xfrm>
            <a:off x="1362221" y="2912230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xmlns="" id="{1490A307-144D-42BC-9327-F1CF8DB42B1A}"/>
              </a:ext>
            </a:extLst>
          </p:cNvPr>
          <p:cNvCxnSpPr>
            <a:cxnSpLocks/>
          </p:cNvCxnSpPr>
          <p:nvPr/>
        </p:nvCxnSpPr>
        <p:spPr>
          <a:xfrm>
            <a:off x="1362221" y="2656446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xmlns="" id="{52C28BD3-8C5C-4767-8FB1-0CC1C99BAB3D}"/>
              </a:ext>
            </a:extLst>
          </p:cNvPr>
          <p:cNvCxnSpPr>
            <a:cxnSpLocks/>
          </p:cNvCxnSpPr>
          <p:nvPr/>
        </p:nvCxnSpPr>
        <p:spPr>
          <a:xfrm>
            <a:off x="1362221" y="2417295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xmlns="" id="{3D04FA7C-822C-4EC8-9FB4-21F0AA4546E1}"/>
              </a:ext>
            </a:extLst>
          </p:cNvPr>
          <p:cNvCxnSpPr>
            <a:cxnSpLocks/>
          </p:cNvCxnSpPr>
          <p:nvPr/>
        </p:nvCxnSpPr>
        <p:spPr>
          <a:xfrm>
            <a:off x="1362221" y="5793540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xmlns="" id="{5D5B5F1E-793A-4465-857E-82DE20564FB6}"/>
              </a:ext>
            </a:extLst>
          </p:cNvPr>
          <p:cNvCxnSpPr>
            <a:cxnSpLocks/>
          </p:cNvCxnSpPr>
          <p:nvPr/>
        </p:nvCxnSpPr>
        <p:spPr>
          <a:xfrm>
            <a:off x="1362221" y="5528820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xmlns="" id="{A8A49CC1-9890-49C2-B91E-12887082D937}"/>
              </a:ext>
            </a:extLst>
          </p:cNvPr>
          <p:cNvCxnSpPr>
            <a:cxnSpLocks/>
          </p:cNvCxnSpPr>
          <p:nvPr/>
        </p:nvCxnSpPr>
        <p:spPr>
          <a:xfrm>
            <a:off x="1362221" y="5258968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xmlns="" id="{4C9D9898-0954-428F-BF22-7790D1239C8E}"/>
              </a:ext>
            </a:extLst>
          </p:cNvPr>
          <p:cNvCxnSpPr>
            <a:cxnSpLocks/>
          </p:cNvCxnSpPr>
          <p:nvPr/>
        </p:nvCxnSpPr>
        <p:spPr>
          <a:xfrm>
            <a:off x="1362221" y="5005749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xmlns="" id="{A2B4A852-A1C6-4A17-A951-4FAE64A32E27}"/>
              </a:ext>
            </a:extLst>
          </p:cNvPr>
          <p:cNvCxnSpPr>
            <a:cxnSpLocks/>
          </p:cNvCxnSpPr>
          <p:nvPr/>
        </p:nvCxnSpPr>
        <p:spPr>
          <a:xfrm>
            <a:off x="1362221" y="4460702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xmlns="" id="{0C7B21BA-3B59-43B7-91F0-3987738C57C1}"/>
              </a:ext>
            </a:extLst>
          </p:cNvPr>
          <p:cNvCxnSpPr>
            <a:cxnSpLocks/>
          </p:cNvCxnSpPr>
          <p:nvPr/>
        </p:nvCxnSpPr>
        <p:spPr>
          <a:xfrm>
            <a:off x="1362221" y="4739710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xmlns="" id="{861AB8B2-E259-477E-970C-9CC2CCE8647A}"/>
              </a:ext>
            </a:extLst>
          </p:cNvPr>
          <p:cNvCxnSpPr>
            <a:cxnSpLocks/>
          </p:cNvCxnSpPr>
          <p:nvPr/>
        </p:nvCxnSpPr>
        <p:spPr>
          <a:xfrm>
            <a:off x="1362221" y="4210050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xmlns="" id="{5D502BA4-F325-4D69-96C8-FBD6E976B09D}"/>
              </a:ext>
            </a:extLst>
          </p:cNvPr>
          <p:cNvCxnSpPr>
            <a:cxnSpLocks/>
          </p:cNvCxnSpPr>
          <p:nvPr/>
        </p:nvCxnSpPr>
        <p:spPr>
          <a:xfrm>
            <a:off x="1362221" y="3954266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xmlns="" id="{3D7667A9-B94C-4349-B795-18CEA1576E34}"/>
              </a:ext>
            </a:extLst>
          </p:cNvPr>
          <p:cNvCxnSpPr>
            <a:cxnSpLocks/>
          </p:cNvCxnSpPr>
          <p:nvPr/>
        </p:nvCxnSpPr>
        <p:spPr>
          <a:xfrm>
            <a:off x="1362221" y="3701047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xmlns="" id="{9EC01A13-5A60-4ED9-B63C-F633871DDCD7}"/>
              </a:ext>
            </a:extLst>
          </p:cNvPr>
          <p:cNvCxnSpPr>
            <a:cxnSpLocks/>
          </p:cNvCxnSpPr>
          <p:nvPr/>
        </p:nvCxnSpPr>
        <p:spPr>
          <a:xfrm>
            <a:off x="5622388" y="4486491"/>
            <a:ext cx="0" cy="253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xmlns="" id="{CE21FE6E-F911-4CDC-9266-5520EBA664FA}"/>
              </a:ext>
            </a:extLst>
          </p:cNvPr>
          <p:cNvCxnSpPr>
            <a:cxnSpLocks/>
          </p:cNvCxnSpPr>
          <p:nvPr/>
        </p:nvCxnSpPr>
        <p:spPr>
          <a:xfrm>
            <a:off x="5085471" y="4486490"/>
            <a:ext cx="0" cy="253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xmlns="" id="{EE4F7191-E562-45A5-BCDE-0E4EDA667585}"/>
              </a:ext>
            </a:extLst>
          </p:cNvPr>
          <p:cNvCxnSpPr>
            <a:cxnSpLocks/>
          </p:cNvCxnSpPr>
          <p:nvPr/>
        </p:nvCxnSpPr>
        <p:spPr>
          <a:xfrm>
            <a:off x="4553243" y="4488838"/>
            <a:ext cx="0" cy="253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xmlns="" id="{585E390F-7184-4946-A0A8-6ACF244848FE}"/>
              </a:ext>
            </a:extLst>
          </p:cNvPr>
          <p:cNvCxnSpPr>
            <a:cxnSpLocks/>
          </p:cNvCxnSpPr>
          <p:nvPr/>
        </p:nvCxnSpPr>
        <p:spPr>
          <a:xfrm>
            <a:off x="4018671" y="4488837"/>
            <a:ext cx="0" cy="253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xmlns="" id="{C2DA4BF2-CB33-4F4B-A825-40924A231C58}"/>
              </a:ext>
            </a:extLst>
          </p:cNvPr>
          <p:cNvCxnSpPr>
            <a:cxnSpLocks/>
          </p:cNvCxnSpPr>
          <p:nvPr/>
        </p:nvCxnSpPr>
        <p:spPr>
          <a:xfrm>
            <a:off x="3481756" y="4484143"/>
            <a:ext cx="0" cy="253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xmlns="" id="{5327E66C-1CDE-4D43-9061-C2F7D8B81F67}"/>
              </a:ext>
            </a:extLst>
          </p:cNvPr>
          <p:cNvCxnSpPr>
            <a:cxnSpLocks/>
          </p:cNvCxnSpPr>
          <p:nvPr/>
        </p:nvCxnSpPr>
        <p:spPr>
          <a:xfrm>
            <a:off x="2958907" y="4484142"/>
            <a:ext cx="0" cy="253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xmlns="" id="{116BF560-4791-47DD-AA52-710061DBAA0D}"/>
              </a:ext>
            </a:extLst>
          </p:cNvPr>
          <p:cNvCxnSpPr>
            <a:cxnSpLocks/>
          </p:cNvCxnSpPr>
          <p:nvPr/>
        </p:nvCxnSpPr>
        <p:spPr>
          <a:xfrm>
            <a:off x="2412611" y="4486490"/>
            <a:ext cx="0" cy="253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xmlns="" id="{6751E28D-D99E-4D52-A62B-B61D50C9E6D6}"/>
              </a:ext>
            </a:extLst>
          </p:cNvPr>
          <p:cNvCxnSpPr>
            <a:cxnSpLocks/>
          </p:cNvCxnSpPr>
          <p:nvPr/>
        </p:nvCxnSpPr>
        <p:spPr>
          <a:xfrm>
            <a:off x="1892107" y="4486489"/>
            <a:ext cx="0" cy="253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xmlns="" id="{ACF35592-0018-47C6-8C41-3544AA35F205}"/>
              </a:ext>
            </a:extLst>
          </p:cNvPr>
          <p:cNvCxnSpPr>
            <a:cxnSpLocks/>
          </p:cNvCxnSpPr>
          <p:nvPr/>
        </p:nvCxnSpPr>
        <p:spPr>
          <a:xfrm>
            <a:off x="1362221" y="830954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xmlns="" id="{C5508A94-387B-4607-B11F-C1D1BAC75263}"/>
              </a:ext>
            </a:extLst>
          </p:cNvPr>
          <p:cNvCxnSpPr>
            <a:cxnSpLocks/>
          </p:cNvCxnSpPr>
          <p:nvPr/>
        </p:nvCxnSpPr>
        <p:spPr>
          <a:xfrm>
            <a:off x="1362221" y="588495"/>
            <a:ext cx="225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uadroTexto 75">
            <a:extLst>
              <a:ext uri="{FF2B5EF4-FFF2-40B4-BE49-F238E27FC236}">
                <a16:creationId xmlns:a16="http://schemas.microsoft.com/office/drawing/2014/main" xmlns="" id="{DAB8E4F6-F882-4FDD-B0D2-5830A8B16537}"/>
              </a:ext>
            </a:extLst>
          </p:cNvPr>
          <p:cNvSpPr txBox="1"/>
          <p:nvPr/>
        </p:nvSpPr>
        <p:spPr>
          <a:xfrm>
            <a:off x="1757668" y="461622"/>
            <a:ext cx="137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Flujo (L/</a:t>
            </a:r>
            <a:r>
              <a:rPr lang="es-CO" dirty="0" err="1"/>
              <a:t>seg</a:t>
            </a:r>
            <a:r>
              <a:rPr lang="es-CO" dirty="0"/>
              <a:t>)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xmlns="" id="{F88A2AEF-7701-428B-BAA9-6D2F9B7CBD1A}"/>
              </a:ext>
            </a:extLst>
          </p:cNvPr>
          <p:cNvSpPr txBox="1"/>
          <p:nvPr/>
        </p:nvSpPr>
        <p:spPr>
          <a:xfrm>
            <a:off x="4476820" y="3962568"/>
            <a:ext cx="137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Volumen (L)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xmlns="" id="{9DA21AA9-36B3-4A69-BC42-F26774AD9A9A}"/>
              </a:ext>
            </a:extLst>
          </p:cNvPr>
          <p:cNvSpPr txBox="1"/>
          <p:nvPr/>
        </p:nvSpPr>
        <p:spPr>
          <a:xfrm>
            <a:off x="941724" y="415980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16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xmlns="" id="{55042DB3-79A6-4362-A2B0-CF3A621BBC69}"/>
              </a:ext>
            </a:extLst>
          </p:cNvPr>
          <p:cNvSpPr txBox="1"/>
          <p:nvPr/>
        </p:nvSpPr>
        <p:spPr>
          <a:xfrm>
            <a:off x="960466" y="876597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14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xmlns="" id="{795352B3-A7C4-4428-B6ED-7AA4005A7E5C}"/>
              </a:ext>
            </a:extLst>
          </p:cNvPr>
          <p:cNvSpPr txBox="1"/>
          <p:nvPr/>
        </p:nvSpPr>
        <p:spPr>
          <a:xfrm>
            <a:off x="960466" y="1412090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12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xmlns="" id="{ACB53778-8B41-4E8D-932C-35021EBF062A}"/>
              </a:ext>
            </a:extLst>
          </p:cNvPr>
          <p:cNvSpPr txBox="1"/>
          <p:nvPr/>
        </p:nvSpPr>
        <p:spPr>
          <a:xfrm>
            <a:off x="973619" y="1931895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10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xmlns="" id="{02054F5D-33F0-4A9E-8CBB-4965C6BA32DB}"/>
              </a:ext>
            </a:extLst>
          </p:cNvPr>
          <p:cNvSpPr txBox="1"/>
          <p:nvPr/>
        </p:nvSpPr>
        <p:spPr>
          <a:xfrm>
            <a:off x="1040386" y="2457710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8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xmlns="" id="{09DE74D4-B99C-4C15-B8BA-1D16983D9211}"/>
              </a:ext>
            </a:extLst>
          </p:cNvPr>
          <p:cNvSpPr txBox="1"/>
          <p:nvPr/>
        </p:nvSpPr>
        <p:spPr>
          <a:xfrm>
            <a:off x="999410" y="2977286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6</a:t>
            </a: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xmlns="" id="{FE5D4741-4BD3-446A-911F-D43FA926E579}"/>
              </a:ext>
            </a:extLst>
          </p:cNvPr>
          <p:cNvSpPr txBox="1"/>
          <p:nvPr/>
        </p:nvSpPr>
        <p:spPr>
          <a:xfrm>
            <a:off x="999410" y="3513983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xmlns="" id="{729A1CA8-76FE-48E7-A861-4C0E3E236762}"/>
              </a:ext>
            </a:extLst>
          </p:cNvPr>
          <p:cNvSpPr txBox="1"/>
          <p:nvPr/>
        </p:nvSpPr>
        <p:spPr>
          <a:xfrm>
            <a:off x="980654" y="3995958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xmlns="" id="{637A6FFE-4ED2-4555-BCC0-68BF99E66B0F}"/>
              </a:ext>
            </a:extLst>
          </p:cNvPr>
          <p:cNvSpPr txBox="1"/>
          <p:nvPr/>
        </p:nvSpPr>
        <p:spPr>
          <a:xfrm>
            <a:off x="993751" y="4532655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xmlns="" id="{0C9237E9-F9A2-4F5A-BD0A-E80F02F67C3C}"/>
              </a:ext>
            </a:extLst>
          </p:cNvPr>
          <p:cNvSpPr txBox="1"/>
          <p:nvPr/>
        </p:nvSpPr>
        <p:spPr>
          <a:xfrm>
            <a:off x="993751" y="5091971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xmlns="" id="{3B4B3A2C-43AC-4E60-B456-6349A5917742}"/>
              </a:ext>
            </a:extLst>
          </p:cNvPr>
          <p:cNvSpPr txBox="1"/>
          <p:nvPr/>
        </p:nvSpPr>
        <p:spPr>
          <a:xfrm>
            <a:off x="980654" y="5574172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xmlns="" id="{06FFCB52-5D0C-4F0C-8221-5BCCE1249F22}"/>
              </a:ext>
            </a:extLst>
          </p:cNvPr>
          <p:cNvSpPr txBox="1"/>
          <p:nvPr/>
        </p:nvSpPr>
        <p:spPr>
          <a:xfrm>
            <a:off x="2298584" y="4717321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xmlns="" id="{3D718599-D152-4226-8B92-79365CA295AF}"/>
              </a:ext>
            </a:extLst>
          </p:cNvPr>
          <p:cNvSpPr txBox="1"/>
          <p:nvPr/>
        </p:nvSpPr>
        <p:spPr>
          <a:xfrm>
            <a:off x="3365383" y="4716171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xmlns="" id="{989BB2D1-A3D7-4390-9774-8328DE10A343}"/>
              </a:ext>
            </a:extLst>
          </p:cNvPr>
          <p:cNvSpPr txBox="1"/>
          <p:nvPr/>
        </p:nvSpPr>
        <p:spPr>
          <a:xfrm>
            <a:off x="4418666" y="4716171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6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xmlns="" id="{53912C5F-F478-49DF-9F36-206CB0B7D346}"/>
              </a:ext>
            </a:extLst>
          </p:cNvPr>
          <p:cNvSpPr txBox="1"/>
          <p:nvPr/>
        </p:nvSpPr>
        <p:spPr>
          <a:xfrm>
            <a:off x="5462330" y="4678842"/>
            <a:ext cx="4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8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xmlns="" id="{EA2014CD-BA0B-4B52-9517-0AFF127E91F4}"/>
              </a:ext>
            </a:extLst>
          </p:cNvPr>
          <p:cNvSpPr/>
          <p:nvPr/>
        </p:nvSpPr>
        <p:spPr>
          <a:xfrm>
            <a:off x="1829971" y="2822914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xmlns="" id="{DB18FEDC-2B3E-4355-82EE-B8C65497CC4B}"/>
              </a:ext>
            </a:extLst>
          </p:cNvPr>
          <p:cNvSpPr/>
          <p:nvPr/>
        </p:nvSpPr>
        <p:spPr>
          <a:xfrm>
            <a:off x="2913714" y="4268439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1" name="Elipse 100">
            <a:extLst>
              <a:ext uri="{FF2B5EF4-FFF2-40B4-BE49-F238E27FC236}">
                <a16:creationId xmlns:a16="http://schemas.microsoft.com/office/drawing/2014/main" xmlns="" id="{BB933258-06B4-48CD-9F83-EB6585F888F2}"/>
              </a:ext>
            </a:extLst>
          </p:cNvPr>
          <p:cNvSpPr/>
          <p:nvPr/>
        </p:nvSpPr>
        <p:spPr>
          <a:xfrm>
            <a:off x="2391908" y="3594352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104" name="Tabla 103">
            <a:extLst>
              <a:ext uri="{FF2B5EF4-FFF2-40B4-BE49-F238E27FC236}">
                <a16:creationId xmlns:a16="http://schemas.microsoft.com/office/drawing/2014/main" xmlns="" id="{508DD763-8AB4-4530-BB0B-96FDF53BF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581574"/>
              </p:ext>
            </p:extLst>
          </p:nvPr>
        </p:nvGraphicFramePr>
        <p:xfrm>
          <a:off x="6067505" y="2459578"/>
          <a:ext cx="5679018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075">
                  <a:extLst>
                    <a:ext uri="{9D8B030D-6E8A-4147-A177-3AD203B41FA5}">
                      <a16:colId xmlns:a16="http://schemas.microsoft.com/office/drawing/2014/main" xmlns="" val="1630967756"/>
                    </a:ext>
                  </a:extLst>
                </a:gridCol>
                <a:gridCol w="849682">
                  <a:extLst>
                    <a:ext uri="{9D8B030D-6E8A-4147-A177-3AD203B41FA5}">
                      <a16:colId xmlns:a16="http://schemas.microsoft.com/office/drawing/2014/main" xmlns="" val="3270493303"/>
                    </a:ext>
                  </a:extLst>
                </a:gridCol>
                <a:gridCol w="745309">
                  <a:extLst>
                    <a:ext uri="{9D8B030D-6E8A-4147-A177-3AD203B41FA5}">
                      <a16:colId xmlns:a16="http://schemas.microsoft.com/office/drawing/2014/main" xmlns="" val="1721098433"/>
                    </a:ext>
                  </a:extLst>
                </a:gridCol>
                <a:gridCol w="693468">
                  <a:extLst>
                    <a:ext uri="{9D8B030D-6E8A-4147-A177-3AD203B41FA5}">
                      <a16:colId xmlns:a16="http://schemas.microsoft.com/office/drawing/2014/main" xmlns="" val="2512458201"/>
                    </a:ext>
                  </a:extLst>
                </a:gridCol>
                <a:gridCol w="738513">
                  <a:extLst>
                    <a:ext uri="{9D8B030D-6E8A-4147-A177-3AD203B41FA5}">
                      <a16:colId xmlns:a16="http://schemas.microsoft.com/office/drawing/2014/main" xmlns="" val="2536160767"/>
                    </a:ext>
                  </a:extLst>
                </a:gridCol>
                <a:gridCol w="622180">
                  <a:extLst>
                    <a:ext uri="{9D8B030D-6E8A-4147-A177-3AD203B41FA5}">
                      <a16:colId xmlns:a16="http://schemas.microsoft.com/office/drawing/2014/main" xmlns="" val="290405952"/>
                    </a:ext>
                  </a:extLst>
                </a:gridCol>
                <a:gridCol w="787791">
                  <a:extLst>
                    <a:ext uri="{9D8B030D-6E8A-4147-A177-3AD203B41FA5}">
                      <a16:colId xmlns:a16="http://schemas.microsoft.com/office/drawing/2014/main" xmlns="" val="4262007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Teórico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dirty="0"/>
                        <a:t>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dirty="0"/>
                        <a:t>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b="0" dirty="0"/>
                        <a:t>% cambio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877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800" dirty="0"/>
                        <a:t>CVF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3,87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800" dirty="0"/>
                        <a:t>3,12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800" dirty="0"/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1,3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708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800" dirty="0"/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2,98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1,30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43,6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1,43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22661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800" dirty="0"/>
                        <a:t>FEV1/CVF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77,5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45,7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46,3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59,8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1,4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99549211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D6EF83F8-1321-4CED-B528-5392D7E8F925}"/>
              </a:ext>
            </a:extLst>
          </p:cNvPr>
          <p:cNvSpPr txBox="1"/>
          <p:nvPr/>
        </p:nvSpPr>
        <p:spPr>
          <a:xfrm>
            <a:off x="1216801" y="6300853"/>
            <a:ext cx="4387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Puntos rojos: </a:t>
            </a:r>
            <a:r>
              <a:rPr lang="es-CO" dirty="0"/>
              <a:t>predicho normal del paciente</a:t>
            </a:r>
          </a:p>
        </p:txBody>
      </p:sp>
    </p:spTree>
    <p:extLst>
      <p:ext uri="{BB962C8B-B14F-4D97-AF65-F5344CB8AC3E}">
        <p14:creationId xmlns:p14="http://schemas.microsoft.com/office/powerpoint/2010/main" val="1554092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ADFE7BB-99EB-4092-B73D-789B087C0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497"/>
            <a:ext cx="10515600" cy="1325563"/>
          </a:xfrm>
        </p:spPr>
        <p:txBody>
          <a:bodyPr/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Selección de pacientes</a:t>
            </a:r>
            <a:endParaRPr lang="es-CO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F635CBB-B083-4BCE-859E-705540B1B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736" y="945395"/>
            <a:ext cx="5157787" cy="823912"/>
          </a:xfrm>
        </p:spPr>
        <p:txBody>
          <a:bodyPr>
            <a:normAutofit/>
          </a:bodyPr>
          <a:lstStyle/>
          <a:p>
            <a:r>
              <a:rPr lang="es-CO" sz="3600" dirty="0"/>
              <a:t>Indicaciones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3FAE4FED-F230-41F3-81DA-C25F54EDA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36" y="1769307"/>
            <a:ext cx="5157787" cy="3684588"/>
          </a:xfrm>
        </p:spPr>
        <p:txBody>
          <a:bodyPr>
            <a:normAutofit fontScale="25000" lnSpcReduction="20000"/>
          </a:bodyPr>
          <a:lstStyle/>
          <a:p>
            <a:pPr algn="just"/>
            <a:r>
              <a:rPr lang="es-CO" sz="7200" b="1" dirty="0">
                <a:latin typeface="Arial" panose="020B0604020202020204" pitchFamily="34" charset="0"/>
                <a:cs typeface="Arial" panose="020B0604020202020204" pitchFamily="34" charset="0"/>
              </a:rPr>
              <a:t>EPOC</a:t>
            </a:r>
            <a:r>
              <a:rPr lang="es-CO" sz="7200" dirty="0">
                <a:latin typeface="Arial" panose="020B0604020202020204" pitchFamily="34" charset="0"/>
                <a:cs typeface="Arial" panose="020B0604020202020204" pitchFamily="34" charset="0"/>
              </a:rPr>
              <a:t> estable GOLD estadios </a:t>
            </a:r>
            <a:r>
              <a:rPr lang="es-CO" sz="7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s-CO" sz="7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CO" sz="7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CO" sz="72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CO" sz="7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s-CO" sz="7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s-CO" sz="7200" dirty="0">
                <a:latin typeface="Arial" panose="020B0604020202020204" pitchFamily="34" charset="0"/>
                <a:cs typeface="Arial" panose="020B0604020202020204" pitchFamily="34" charset="0"/>
              </a:rPr>
              <a:t>Bronquiectasias o fibrosis quística</a:t>
            </a:r>
          </a:p>
          <a:p>
            <a:pPr algn="just"/>
            <a:r>
              <a:rPr lang="es-CO" sz="7200" dirty="0">
                <a:latin typeface="Arial" panose="020B0604020202020204" pitchFamily="34" charset="0"/>
                <a:cs typeface="Arial" panose="020B0604020202020204" pitchFamily="34" charset="0"/>
              </a:rPr>
              <a:t>Asma </a:t>
            </a:r>
          </a:p>
          <a:p>
            <a:pPr algn="just"/>
            <a:r>
              <a:rPr lang="es-CO" sz="7200" dirty="0">
                <a:latin typeface="Arial" panose="020B0604020202020204" pitchFamily="34" charset="0"/>
                <a:cs typeface="Arial" panose="020B0604020202020204" pitchFamily="34" charset="0"/>
              </a:rPr>
              <a:t>Enfermedades neuromusculares </a:t>
            </a:r>
          </a:p>
          <a:p>
            <a:pPr algn="just"/>
            <a:r>
              <a:rPr lang="es-CO" sz="7200" dirty="0">
                <a:latin typeface="Arial" panose="020B0604020202020204" pitchFamily="34" charset="0"/>
                <a:cs typeface="Arial" panose="020B0604020202020204" pitchFamily="34" charset="0"/>
              </a:rPr>
              <a:t>Manejo de la tos de forma ineficaz</a:t>
            </a:r>
          </a:p>
          <a:p>
            <a:pPr algn="just"/>
            <a:r>
              <a:rPr lang="es-CO" sz="7200" dirty="0">
                <a:latin typeface="Arial" panose="020B0604020202020204" pitchFamily="34" charset="0"/>
                <a:cs typeface="Arial" panose="020B0604020202020204" pitchFamily="34" charset="0"/>
              </a:rPr>
              <a:t>Antes y después de cirugía torácica</a:t>
            </a:r>
          </a:p>
          <a:p>
            <a:pPr algn="just"/>
            <a:r>
              <a:rPr lang="es-CO" sz="7200" dirty="0">
                <a:latin typeface="Arial" panose="020B0604020202020204" pitchFamily="34" charset="0"/>
                <a:cs typeface="Arial" panose="020B0604020202020204" pitchFamily="34" charset="0"/>
              </a:rPr>
              <a:t>Trasplante pulmonar </a:t>
            </a:r>
          </a:p>
          <a:p>
            <a:pPr algn="just"/>
            <a:r>
              <a:rPr lang="es-CO" sz="7200" dirty="0">
                <a:latin typeface="Arial" panose="020B0604020202020204" pitchFamily="34" charset="0"/>
                <a:cs typeface="Arial" panose="020B0604020202020204" pitchFamily="34" charset="0"/>
              </a:rPr>
              <a:t>Enfermedad pulmonar intersticial </a:t>
            </a:r>
          </a:p>
          <a:p>
            <a:pPr algn="just"/>
            <a:r>
              <a:rPr lang="es-CO" sz="7200" dirty="0">
                <a:latin typeface="Arial" panose="020B0604020202020204" pitchFamily="34" charset="0"/>
                <a:cs typeface="Arial" panose="020B0604020202020204" pitchFamily="34" charset="0"/>
              </a:rPr>
              <a:t>Hipertensión pulmonar </a:t>
            </a:r>
          </a:p>
          <a:p>
            <a:pPr algn="just"/>
            <a:r>
              <a:rPr lang="es-CO" sz="7200" dirty="0">
                <a:latin typeface="Arial" panose="020B0604020202020204" pitchFamily="34" charset="0"/>
                <a:cs typeface="Arial" panose="020B0604020202020204" pitchFamily="34" charset="0"/>
              </a:rPr>
              <a:t>Cáncer de pulmón</a:t>
            </a:r>
          </a:p>
          <a:p>
            <a:pPr algn="just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62D69F14-21EA-4405-B9DE-DF3B42559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06148" y="945395"/>
            <a:ext cx="5183188" cy="823912"/>
          </a:xfrm>
        </p:spPr>
        <p:txBody>
          <a:bodyPr>
            <a:normAutofit/>
          </a:bodyPr>
          <a:lstStyle/>
          <a:p>
            <a:r>
              <a:rPr lang="es-CO" sz="3600" dirty="0"/>
              <a:t>Contraindicación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1BA1B852-B05D-48A4-8AF5-D22891332C77}"/>
              </a:ext>
            </a:extLst>
          </p:cNvPr>
          <p:cNvSpPr/>
          <p:nvPr/>
        </p:nvSpPr>
        <p:spPr>
          <a:xfrm>
            <a:off x="1152332" y="5520953"/>
            <a:ext cx="9887335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s-CO" sz="2400" dirty="0">
                <a:solidFill>
                  <a:schemeClr val="bg1"/>
                </a:solidFill>
              </a:rPr>
              <a:t>No existe evidencia fuerte a favor de su uso en otras patologías respiratorias </a:t>
            </a:r>
          </a:p>
        </p:txBody>
      </p:sp>
      <p:pic>
        <p:nvPicPr>
          <p:cNvPr id="1026" name="Picture 2" descr="http://3.bp.blogspot.com/-ush_C6UHu-Y/UfEwf3rAThI/AAAAAAAAKa8/mGXHnLN5oqw/s1600/6_19_rehabilitacion-y-fisioterapia-respiratoria_rehabilitacion-y-fisioterapia-respiratoria_contenido_subsubapartado.jpg">
            <a:extLst>
              <a:ext uri="{FF2B5EF4-FFF2-40B4-BE49-F238E27FC236}">
                <a16:creationId xmlns:a16="http://schemas.microsoft.com/office/drawing/2014/main" xmlns="" id="{EAF78116-76F1-478C-BBB1-D3123863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978" y="-34279"/>
            <a:ext cx="1401989" cy="195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xmlns="" id="{D8D19A35-9EF8-488E-89FF-5BAF08EDD1F5}"/>
              </a:ext>
            </a:extLst>
          </p:cNvPr>
          <p:cNvSpPr txBox="1">
            <a:spLocks/>
          </p:cNvSpPr>
          <p:nvPr/>
        </p:nvSpPr>
        <p:spPr>
          <a:xfrm>
            <a:off x="5795422" y="1811789"/>
            <a:ext cx="6232454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900" dirty="0">
                <a:latin typeface="Arial" panose="020B0604020202020204" pitchFamily="34" charset="0"/>
                <a:cs typeface="Arial" panose="020B0604020202020204" pitchFamily="34" charset="0"/>
              </a:rPr>
              <a:t>Enfermedades cardiovasculares agudizadas o no controladas (enfermedad coronaria, arritmias, aneurismas, falla cardiaca no compensada, hipertensión no controlada.)</a:t>
            </a:r>
          </a:p>
          <a:p>
            <a:pPr algn="just"/>
            <a:r>
              <a:rPr lang="es-CO" sz="1900" dirty="0">
                <a:latin typeface="Arial" panose="020B0604020202020204" pitchFamily="34" charset="0"/>
                <a:cs typeface="Arial" panose="020B0604020202020204" pitchFamily="34" charset="0"/>
              </a:rPr>
              <a:t>Comorbilidades </a:t>
            </a:r>
            <a:r>
              <a:rPr lang="es-CO" sz="1900" dirty="0" err="1">
                <a:latin typeface="Arial" panose="020B0604020202020204" pitchFamily="34" charset="0"/>
                <a:cs typeface="Arial" panose="020B0604020202020204" pitchFamily="34" charset="0"/>
              </a:rPr>
              <a:t>osteo</a:t>
            </a:r>
            <a:r>
              <a:rPr lang="es-CO" sz="1900" dirty="0">
                <a:latin typeface="Arial" panose="020B0604020202020204" pitchFamily="34" charset="0"/>
                <a:cs typeface="Arial" panose="020B0604020202020204" pitchFamily="34" charset="0"/>
              </a:rPr>
              <a:t>-musculares no puedan realizar ejercicio (Artritis, Artrosis, distrofias musculares con gran limitación.)</a:t>
            </a:r>
          </a:p>
          <a:p>
            <a:pPr algn="just"/>
            <a:r>
              <a:rPr lang="es-CO" sz="1900" dirty="0">
                <a:latin typeface="Arial" panose="020B0604020202020204" pitchFamily="34" charset="0"/>
                <a:cs typeface="Arial" panose="020B0604020202020204" pitchFamily="34" charset="0"/>
              </a:rPr>
              <a:t>Enfermedades psiquiátricas que impidan colaborar (Demencia, Retraso psicomotor global)</a:t>
            </a:r>
          </a:p>
          <a:p>
            <a:pPr algn="just"/>
            <a:r>
              <a:rPr lang="es-CO" sz="1900" dirty="0"/>
              <a:t>No hay contraindicación por  edad,  fragilidad, gravedad de su patología respiratoria o presencia de hipercapnia crónica debida a la EPOC. 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E8E81BD8-20E5-4CD9-A1A6-27B9194107B7}"/>
              </a:ext>
            </a:extLst>
          </p:cNvPr>
          <p:cNvSpPr/>
          <p:nvPr/>
        </p:nvSpPr>
        <p:spPr>
          <a:xfrm>
            <a:off x="369476" y="6292820"/>
            <a:ext cx="6874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000" dirty="0">
                <a:latin typeface="Arial" panose="020B0604020202020204" pitchFamily="34" charset="0"/>
                <a:cs typeface="Arial" panose="020B0604020202020204" pitchFamily="34" charset="0"/>
              </a:rPr>
              <a:t>Güell MR, et al. </a:t>
            </a:r>
            <a:r>
              <a:rPr lang="es-CO" sz="1000" dirty="0" err="1">
                <a:latin typeface="Arial" panose="020B0604020202020204" pitchFamily="34" charset="0"/>
                <a:cs typeface="Arial" panose="020B0604020202020204" pitchFamily="34" charset="0"/>
              </a:rPr>
              <a:t>Pulmonary</a:t>
            </a:r>
            <a:r>
              <a:rPr lang="es-CO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000" dirty="0" err="1">
                <a:latin typeface="Arial" panose="020B0604020202020204" pitchFamily="34" charset="0"/>
                <a:cs typeface="Arial" panose="020B0604020202020204" pitchFamily="34" charset="0"/>
              </a:rPr>
              <a:t>Rehabilitation</a:t>
            </a:r>
            <a:r>
              <a:rPr lang="es-CO" sz="1000" dirty="0">
                <a:latin typeface="Arial" panose="020B0604020202020204" pitchFamily="34" charset="0"/>
                <a:cs typeface="Arial" panose="020B0604020202020204" pitchFamily="34" charset="0"/>
              </a:rPr>
              <a:t>. Archivos de </a:t>
            </a:r>
            <a:r>
              <a:rPr lang="es-CO" sz="1000" dirty="0" err="1">
                <a:latin typeface="Arial" panose="020B0604020202020204" pitchFamily="34" charset="0"/>
                <a:cs typeface="Arial" panose="020B0604020202020204" pitchFamily="34" charset="0"/>
              </a:rPr>
              <a:t>Bronconeumología</a:t>
            </a:r>
            <a:r>
              <a:rPr lang="es-CO" sz="1000" dirty="0">
                <a:latin typeface="Arial" panose="020B0604020202020204" pitchFamily="34" charset="0"/>
                <a:cs typeface="Arial" panose="020B0604020202020204" pitchFamily="34" charset="0"/>
              </a:rPr>
              <a:t>. Vol. 50. Núm. 8.Agosto 2014. páginas 311-372. DOI: 10.1016/j.arbres.2014.02.014.</a:t>
            </a:r>
          </a:p>
        </p:txBody>
      </p:sp>
    </p:spTree>
    <p:extLst>
      <p:ext uri="{BB962C8B-B14F-4D97-AF65-F5344CB8AC3E}">
        <p14:creationId xmlns:p14="http://schemas.microsoft.com/office/powerpoint/2010/main" val="410024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p"/>
      <p:bldP spid="7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B5A8AE5-48B2-4D0A-960E-9B466CBA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Cómo prescribirla adecuadamente (RP)</a:t>
            </a:r>
            <a:endParaRPr lang="es-CO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AE8715A2-8E13-45AE-8543-DEACC3413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683"/>
            <a:ext cx="10515600" cy="4096372"/>
          </a:xfrm>
        </p:spPr>
        <p:txBody>
          <a:bodyPr/>
          <a:lstStyle/>
          <a:p>
            <a:r>
              <a:rPr lang="es-CO" dirty="0"/>
              <a:t>Evaluación clínica, imágenes, pruebas de función pulmonar con caminata de seis minutos.</a:t>
            </a:r>
          </a:p>
          <a:p>
            <a:endParaRPr lang="es-CO" dirty="0"/>
          </a:p>
          <a:p>
            <a:r>
              <a:rPr lang="es-CO" dirty="0"/>
              <a:t>El número mínimo de sesiones = 8 sesiones. </a:t>
            </a:r>
          </a:p>
          <a:p>
            <a:r>
              <a:rPr lang="es-CO" dirty="0"/>
              <a:t>No hay beneficio de extender más de 12 semanas.</a:t>
            </a:r>
          </a:p>
          <a:p>
            <a:r>
              <a:rPr lang="es-CO" dirty="0"/>
              <a:t>Mínimo 2 veces por semana.</a:t>
            </a:r>
          </a:p>
          <a:p>
            <a:endParaRPr lang="es-CO" dirty="0"/>
          </a:p>
          <a:p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22D97FB8-451F-4297-B75D-A07A6FD2378B}"/>
              </a:ext>
            </a:extLst>
          </p:cNvPr>
          <p:cNvSpPr/>
          <p:nvPr/>
        </p:nvSpPr>
        <p:spPr>
          <a:xfrm>
            <a:off x="564059" y="4738549"/>
            <a:ext cx="6511990" cy="1754326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CO" sz="3600" dirty="0">
                <a:solidFill>
                  <a:schemeClr val="bg1"/>
                </a:solidFill>
              </a:rPr>
              <a:t>El programa de rehabilitación pulmonar es individualizado y monitorizado por el Neumólogo.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3FF4ACEA-0DA7-4055-A0B4-59D2209D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868" y="132273"/>
            <a:ext cx="2130287" cy="146938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39434227-EB7B-4F68-8CC2-3A52F6F06A52}"/>
              </a:ext>
            </a:extLst>
          </p:cNvPr>
          <p:cNvSpPr/>
          <p:nvPr/>
        </p:nvSpPr>
        <p:spPr>
          <a:xfrm>
            <a:off x="7617835" y="5152034"/>
            <a:ext cx="4010106" cy="742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Global Initiative for Chronic Obstructive Lung Disease (GOLD). Global Strategy for the Diagnosis, Management and Prevention of chronic obstructive pulmonary disease: 2019 Report. www.goldcopd.org (Accessed on </a:t>
            </a:r>
            <a:r>
              <a:rPr lang="en-US" sz="10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nov</a:t>
            </a:r>
            <a:r>
              <a:rPr lang="en-US" sz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14, 2019).</a:t>
            </a:r>
            <a:endParaRPr lang="es-CO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16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24802</TotalTime>
  <Words>2012</Words>
  <Application>Microsoft Office PowerPoint</Application>
  <PresentationFormat>Panorámica</PresentationFormat>
  <Paragraphs>369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8" baseType="lpstr">
      <vt:lpstr>Acherus Grotesque</vt:lpstr>
      <vt:lpstr>Arial</vt:lpstr>
      <vt:lpstr>Arial Black</vt:lpstr>
      <vt:lpstr>Calibri</vt:lpstr>
      <vt:lpstr>Calibri Light</vt:lpstr>
      <vt:lpstr>Helvetica</vt:lpstr>
      <vt:lpstr>Myriad Pro</vt:lpstr>
      <vt:lpstr>Source Sans Pro</vt:lpstr>
      <vt:lpstr>Times New Roman</vt:lpstr>
      <vt:lpstr>Wingdings</vt:lpstr>
      <vt:lpstr>ヒラギノ角ゴ Pro W3</vt:lpstr>
      <vt:lpstr>Tema de Office</vt:lpstr>
      <vt:lpstr>Presentación de PowerPoint</vt:lpstr>
      <vt:lpstr>Presentación de PowerPoint</vt:lpstr>
      <vt:lpstr>Objetivos</vt:lpstr>
      <vt:lpstr>Definición de Rehabilitación Pulmonar (RP)</vt:lpstr>
      <vt:lpstr>Beneficios de la Rehabilitación pulmonar</vt:lpstr>
      <vt:lpstr>CASO CLINICO</vt:lpstr>
      <vt:lpstr>Curva flujo-volumen del paciente</vt:lpstr>
      <vt:lpstr>Selección de pacientes</vt:lpstr>
      <vt:lpstr>Cómo prescribirla adecuadamente (RP)</vt:lpstr>
      <vt:lpstr>Educación al paciente (TIPs)</vt:lpstr>
      <vt:lpstr>Abandono del tabaquismo</vt:lpstr>
      <vt:lpstr>Valoración nutricional</vt:lpstr>
      <vt:lpstr>Técnicas para el uso del broncodilatador</vt:lpstr>
      <vt:lpstr>Plan de acción</vt:lpstr>
      <vt:lpstr>FLUJOGRAMA PARA REHABILITACIÓN PULMONAR………………….</vt:lpstr>
      <vt:lpstr>CASO CLÍNICO</vt:lpstr>
      <vt:lpstr>Curva flujo-Volumen del paciente</vt:lpstr>
      <vt:lpstr>Oxigenoterapia</vt:lpstr>
      <vt:lpstr>¿Quién?………………</vt:lpstr>
      <vt:lpstr>Presentación de PowerPoint</vt:lpstr>
      <vt:lpstr>Sistema de administración de oxígeno</vt:lpstr>
      <vt:lpstr>TIPO DE PACIENTE PARA OXÍGENO</vt:lpstr>
      <vt:lpstr>¿Cuánto?…………….</vt:lpstr>
      <vt:lpstr>Fórmula médica para la prescripción de oxígeno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ICONIC</dc:title>
  <dc:creator>Musedsmh</dc:creator>
  <cp:lastModifiedBy>Mauricio Rodríguez Escobar</cp:lastModifiedBy>
  <cp:revision>1145</cp:revision>
  <dcterms:created xsi:type="dcterms:W3CDTF">2017-01-10T11:09:36Z</dcterms:created>
  <dcterms:modified xsi:type="dcterms:W3CDTF">2019-08-22T15:02:07Z</dcterms:modified>
</cp:coreProperties>
</file>